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130604" y="10049797"/>
            <a:ext cx="2078989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059910" y="10049797"/>
            <a:ext cx="230632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2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3.jpg"/><Relationship Id="rId3" Type="http://schemas.openxmlformats.org/officeDocument/2006/relationships/image" Target="../media/image34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5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0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2.jpg"/><Relationship Id="rId3" Type="http://schemas.openxmlformats.org/officeDocument/2006/relationships/image" Target="../media/image23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4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5.png"/><Relationship Id="rId3" Type="http://schemas.openxmlformats.org/officeDocument/2006/relationships/image" Target="../media/image26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7.jpg"/><Relationship Id="rId3" Type="http://schemas.openxmlformats.org/officeDocument/2006/relationships/image" Target="../media/image28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9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0.jpg"/><Relationship Id="rId3" Type="http://schemas.openxmlformats.org/officeDocument/2006/relationships/image" Target="../media/image31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993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3304" y="914399"/>
            <a:ext cx="2246756" cy="2484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43304" y="1163065"/>
            <a:ext cx="2479802" cy="2484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43304" y="1413001"/>
            <a:ext cx="2900933" cy="2484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83461" y="4648834"/>
            <a:ext cx="4961001" cy="3413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094221" y="4648834"/>
            <a:ext cx="365760" cy="3413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202558" y="5331586"/>
            <a:ext cx="881595" cy="21793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986148" y="5331586"/>
            <a:ext cx="464820" cy="21793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105023" y="6235572"/>
            <a:ext cx="857351" cy="2484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839845" y="6235572"/>
            <a:ext cx="393191" cy="24841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52265" y="6235572"/>
            <a:ext cx="445770" cy="24841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57679" y="6608952"/>
            <a:ext cx="579119" cy="24841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692019" y="6608952"/>
            <a:ext cx="252983" cy="24841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818510" y="6608952"/>
            <a:ext cx="1152016" cy="24841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865753" y="6608952"/>
            <a:ext cx="150875" cy="24841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966336" y="6608952"/>
            <a:ext cx="577900" cy="24841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447921" y="6608952"/>
            <a:ext cx="982573" cy="24841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428110" y="9200082"/>
            <a:ext cx="703072" cy="24841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955669" y="9200082"/>
            <a:ext cx="353567" cy="24841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429250" y="698499"/>
            <a:ext cx="1049654" cy="1097279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53734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3344925"/>
            <a:ext cx="46005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 </a:t>
            </a:r>
            <a:r>
              <a:rPr dirty="0" sz="1400" b="1" i="1">
                <a:latin typeface="Times New Roman"/>
                <a:cs typeface="Times New Roman"/>
              </a:rPr>
              <a:t>7: </a:t>
            </a:r>
            <a:r>
              <a:rPr dirty="0" sz="1400" spc="-5" b="1" i="1">
                <a:latin typeface="Times New Roman"/>
                <a:cs typeface="Times New Roman"/>
              </a:rPr>
              <a:t>For </a:t>
            </a:r>
            <a:r>
              <a:rPr dirty="0" sz="140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circuit </a:t>
            </a:r>
            <a:r>
              <a:rPr dirty="0" sz="1400" b="1" i="1">
                <a:latin typeface="Times New Roman"/>
                <a:cs typeface="Times New Roman"/>
              </a:rPr>
              <a:t>in </a:t>
            </a:r>
            <a:r>
              <a:rPr dirty="0" sz="1400" spc="-5" b="1" i="1">
                <a:latin typeface="Times New Roman"/>
                <a:cs typeface="Times New Roman"/>
              </a:rPr>
              <a:t>Fig. </a:t>
            </a:r>
            <a:r>
              <a:rPr dirty="0" sz="1400" b="1" i="1">
                <a:latin typeface="Times New Roman"/>
                <a:cs typeface="Times New Roman"/>
              </a:rPr>
              <a:t>10, </a:t>
            </a:r>
            <a:r>
              <a:rPr dirty="0" sz="1400" spc="-5" b="1" i="1">
                <a:latin typeface="Times New Roman"/>
                <a:cs typeface="Times New Roman"/>
              </a:rPr>
              <a:t>find voltages </a:t>
            </a:r>
            <a:r>
              <a:rPr dirty="0" sz="1400" spc="-5">
                <a:latin typeface="Cambria Math"/>
                <a:cs typeface="Cambria Math"/>
              </a:rPr>
              <a:t>𝒗</a:t>
            </a:r>
            <a:r>
              <a:rPr dirty="0" baseline="-16666" sz="1500" spc="-7">
                <a:latin typeface="Cambria Math"/>
                <a:cs typeface="Cambria Math"/>
              </a:rPr>
              <a:t>𝟏 </a:t>
            </a:r>
            <a:r>
              <a:rPr dirty="0" sz="1400" spc="-5" b="1" i="1">
                <a:latin typeface="Times New Roman"/>
                <a:cs typeface="Times New Roman"/>
              </a:rPr>
              <a:t>and</a:t>
            </a:r>
            <a:r>
              <a:rPr dirty="0" sz="1400" spc="-15" b="1" i="1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𝒗</a:t>
            </a:r>
            <a:r>
              <a:rPr dirty="0" baseline="-16666" sz="1500" spc="22">
                <a:latin typeface="Cambria Math"/>
                <a:cs typeface="Cambria Math"/>
              </a:rPr>
              <a:t>𝟐</a:t>
            </a:r>
            <a:r>
              <a:rPr dirty="0" sz="1400" spc="15" b="1" i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52571" y="5570346"/>
            <a:ext cx="4559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Fig.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503115" y="3839641"/>
            <a:ext cx="2536527" cy="15055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29259"/>
            <a:ext cx="5300980" cy="10128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13524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715">
              <a:lnSpc>
                <a:spcPct val="139400"/>
              </a:lnSpc>
              <a:spcBef>
                <a:spcPts val="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 </a:t>
            </a:r>
            <a:r>
              <a:rPr dirty="0" sz="1450" spc="-20" b="1" i="1">
                <a:latin typeface="Times New Roman"/>
                <a:cs typeface="Times New Roman"/>
              </a:rPr>
              <a:t>8</a:t>
            </a:r>
            <a:r>
              <a:rPr dirty="0" sz="1400" spc="-20" b="1" i="1">
                <a:latin typeface="Times New Roman"/>
                <a:cs typeface="Times New Roman"/>
              </a:rPr>
              <a:t>: </a:t>
            </a:r>
            <a:r>
              <a:rPr dirty="0" sz="1400" b="1" i="1">
                <a:latin typeface="Times New Roman"/>
                <a:cs typeface="Times New Roman"/>
              </a:rPr>
              <a:t>Find </a:t>
            </a:r>
            <a:r>
              <a:rPr dirty="0" sz="1400" spc="-5" b="1" i="1">
                <a:latin typeface="Times New Roman"/>
                <a:cs typeface="Times New Roman"/>
              </a:rPr>
              <a:t>current </a:t>
            </a:r>
            <a:r>
              <a:rPr dirty="0" sz="1400" spc="-5">
                <a:latin typeface="Cambria Math"/>
                <a:cs typeface="Cambria Math"/>
              </a:rPr>
              <a:t>𝒊</a:t>
            </a:r>
            <a:r>
              <a:rPr dirty="0" baseline="-16666" sz="1500" spc="-7">
                <a:latin typeface="Cambria Math"/>
                <a:cs typeface="Cambria Math"/>
              </a:rPr>
              <a:t>𝒐 </a:t>
            </a:r>
            <a:r>
              <a:rPr dirty="0" sz="1400" b="1" i="1">
                <a:latin typeface="Times New Roman"/>
                <a:cs typeface="Times New Roman"/>
              </a:rPr>
              <a:t>and </a:t>
            </a:r>
            <a:r>
              <a:rPr dirty="0" sz="1400" spc="-5" b="1" i="1">
                <a:latin typeface="Times New Roman"/>
                <a:cs typeface="Times New Roman"/>
              </a:rPr>
              <a:t>voltage </a:t>
            </a:r>
            <a:r>
              <a:rPr dirty="0" sz="1400" spc="-5">
                <a:latin typeface="Cambria Math"/>
                <a:cs typeface="Cambria Math"/>
              </a:rPr>
              <a:t>𝒗</a:t>
            </a:r>
            <a:r>
              <a:rPr dirty="0" baseline="-16666" sz="1500" spc="-7">
                <a:latin typeface="Cambria Math"/>
                <a:cs typeface="Cambria Math"/>
              </a:rPr>
              <a:t>𝒐 </a:t>
            </a:r>
            <a:r>
              <a:rPr dirty="0" sz="1400" b="1" i="1">
                <a:latin typeface="Times New Roman"/>
                <a:cs typeface="Times New Roman"/>
              </a:rPr>
              <a:t>in the </a:t>
            </a:r>
            <a:r>
              <a:rPr dirty="0" sz="1400" spc="-5" b="1" i="1">
                <a:latin typeface="Times New Roman"/>
                <a:cs typeface="Times New Roman"/>
              </a:rPr>
              <a:t>circuit </a:t>
            </a:r>
            <a:r>
              <a:rPr dirty="0" sz="1400" b="1" i="1">
                <a:latin typeface="Times New Roman"/>
                <a:cs typeface="Times New Roman"/>
              </a:rPr>
              <a:t>shown in Fig.  </a:t>
            </a:r>
            <a:r>
              <a:rPr dirty="0" sz="1400" spc="-10" b="1" i="1">
                <a:latin typeface="Times New Roman"/>
                <a:cs typeface="Times New Roman"/>
              </a:rPr>
              <a:t>1</a:t>
            </a:r>
            <a:r>
              <a:rPr dirty="0" sz="1450" spc="-10" b="1" i="1">
                <a:latin typeface="Times New Roman"/>
                <a:cs typeface="Times New Roman"/>
              </a:rPr>
              <a:t>2</a:t>
            </a:r>
            <a:r>
              <a:rPr dirty="0" sz="1400" spc="-10" b="1" i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52571" y="3224529"/>
            <a:ext cx="4572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Fig.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12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6021205"/>
            <a:ext cx="5286375" cy="65913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 </a:t>
            </a:r>
            <a:r>
              <a:rPr dirty="0" sz="1400" spc="-10" b="1" i="1">
                <a:latin typeface="Times New Roman"/>
                <a:cs typeface="Times New Roman"/>
              </a:rPr>
              <a:t>1</a:t>
            </a:r>
            <a:r>
              <a:rPr dirty="0" sz="1450" spc="-10" b="1" i="1">
                <a:latin typeface="Times New Roman"/>
                <a:cs typeface="Times New Roman"/>
              </a:rPr>
              <a:t>0</a:t>
            </a:r>
            <a:r>
              <a:rPr dirty="0" sz="1400" spc="-10" b="1" i="1">
                <a:latin typeface="Times New Roman"/>
                <a:cs typeface="Times New Roman"/>
              </a:rPr>
              <a:t>: </a:t>
            </a:r>
            <a:r>
              <a:rPr dirty="0" sz="1400" spc="-5" b="1" i="1">
                <a:latin typeface="Times New Roman"/>
                <a:cs typeface="Times New Roman"/>
              </a:rPr>
              <a:t>Find the currents </a:t>
            </a:r>
            <a:r>
              <a:rPr dirty="0" sz="1400" b="1" i="1">
                <a:latin typeface="Times New Roman"/>
                <a:cs typeface="Times New Roman"/>
              </a:rPr>
              <a:t>and </a:t>
            </a:r>
            <a:r>
              <a:rPr dirty="0" sz="1400" spc="-10" b="1" i="1">
                <a:latin typeface="Times New Roman"/>
                <a:cs typeface="Times New Roman"/>
              </a:rPr>
              <a:t>voltages </a:t>
            </a:r>
            <a:r>
              <a:rPr dirty="0" sz="1400" b="1" i="1">
                <a:latin typeface="Times New Roman"/>
                <a:cs typeface="Times New Roman"/>
              </a:rPr>
              <a:t>in the </a:t>
            </a:r>
            <a:r>
              <a:rPr dirty="0" sz="1400" spc="-5" b="1" i="1">
                <a:latin typeface="Times New Roman"/>
                <a:cs typeface="Times New Roman"/>
              </a:rPr>
              <a:t>circuit shown </a:t>
            </a:r>
            <a:r>
              <a:rPr dirty="0" sz="1400" b="1" i="1">
                <a:latin typeface="Times New Roman"/>
                <a:cs typeface="Times New Roman"/>
              </a:rPr>
              <a:t>in</a:t>
            </a:r>
            <a:r>
              <a:rPr dirty="0" sz="1400" spc="9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Fig.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b="1" i="1">
                <a:latin typeface="Times New Roman"/>
                <a:cs typeface="Times New Roman"/>
              </a:rPr>
              <a:t>13</a:t>
            </a:r>
            <a:r>
              <a:rPr dirty="0" sz="1400" spc="-5" b="1" i="1">
                <a:latin typeface="Times New Roman"/>
                <a:cs typeface="Times New Roman"/>
              </a:rPr>
              <a:t> (a)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52571" y="9184385"/>
            <a:ext cx="4559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Fig.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80920" y="1533778"/>
            <a:ext cx="2999105" cy="1543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70435" y="6700519"/>
            <a:ext cx="3668354" cy="23996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53734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1587753"/>
            <a:ext cx="410082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H.W. Find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currents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voltages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circuit shown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Fig.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24914" y="3587622"/>
            <a:ext cx="41116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5">
                <a:latin typeface="Cambria Math"/>
                <a:cs typeface="Cambria Math"/>
              </a:rPr>
              <a:t>𝑣</a:t>
            </a:r>
            <a:r>
              <a:rPr dirty="0" baseline="-16339" sz="1275" spc="-22">
                <a:latin typeface="Cambria Math"/>
                <a:cs typeface="Cambria Math"/>
              </a:rPr>
              <a:t>1 </a:t>
            </a:r>
            <a:r>
              <a:rPr dirty="0" sz="1200">
                <a:latin typeface="Cambria Math"/>
                <a:cs typeface="Cambria Math"/>
              </a:rPr>
              <a:t>= 3 </a:t>
            </a:r>
            <a:r>
              <a:rPr dirty="0" sz="1200" spc="10">
                <a:latin typeface="Cambria Math"/>
                <a:cs typeface="Cambria Math"/>
              </a:rPr>
              <a:t>𝑉, </a:t>
            </a:r>
            <a:r>
              <a:rPr dirty="0" sz="1200">
                <a:latin typeface="Cambria Math"/>
                <a:cs typeface="Cambria Math"/>
              </a:rPr>
              <a:t>𝑣</a:t>
            </a:r>
            <a:r>
              <a:rPr dirty="0" baseline="-16339" sz="1275">
                <a:latin typeface="Cambria Math"/>
                <a:cs typeface="Cambria Math"/>
              </a:rPr>
              <a:t>2 </a:t>
            </a:r>
            <a:r>
              <a:rPr dirty="0" sz="1200">
                <a:latin typeface="Cambria Math"/>
                <a:cs typeface="Cambria Math"/>
              </a:rPr>
              <a:t>= 2 </a:t>
            </a:r>
            <a:r>
              <a:rPr dirty="0" sz="1200" spc="10">
                <a:latin typeface="Cambria Math"/>
                <a:cs typeface="Cambria Math"/>
              </a:rPr>
              <a:t>𝑉, </a:t>
            </a:r>
            <a:r>
              <a:rPr dirty="0" sz="1200">
                <a:latin typeface="Cambria Math"/>
                <a:cs typeface="Cambria Math"/>
              </a:rPr>
              <a:t>𝑣</a:t>
            </a:r>
            <a:r>
              <a:rPr dirty="0" baseline="-16339" sz="1275">
                <a:latin typeface="Cambria Math"/>
                <a:cs typeface="Cambria Math"/>
              </a:rPr>
              <a:t>3 </a:t>
            </a:r>
            <a:r>
              <a:rPr dirty="0" sz="1200">
                <a:latin typeface="Cambria Math"/>
                <a:cs typeface="Cambria Math"/>
              </a:rPr>
              <a:t>= 5 </a:t>
            </a:r>
            <a:r>
              <a:rPr dirty="0" sz="1200" spc="20">
                <a:latin typeface="Cambria Math"/>
                <a:cs typeface="Cambria Math"/>
              </a:rPr>
              <a:t>𝑉, </a:t>
            </a:r>
            <a:r>
              <a:rPr dirty="0" sz="1200">
                <a:latin typeface="Cambria Math"/>
                <a:cs typeface="Cambria Math"/>
              </a:rPr>
              <a:t>𝑖</a:t>
            </a:r>
            <a:r>
              <a:rPr dirty="0" baseline="-16339" sz="1275">
                <a:latin typeface="Cambria Math"/>
                <a:cs typeface="Cambria Math"/>
              </a:rPr>
              <a:t>1 </a:t>
            </a:r>
            <a:r>
              <a:rPr dirty="0" sz="1200">
                <a:latin typeface="Cambria Math"/>
                <a:cs typeface="Cambria Math"/>
              </a:rPr>
              <a:t>= 1.5 𝐴, </a:t>
            </a:r>
            <a:r>
              <a:rPr dirty="0" sz="1200" spc="10">
                <a:latin typeface="Cambria Math"/>
                <a:cs typeface="Cambria Math"/>
              </a:rPr>
              <a:t>𝑖</a:t>
            </a:r>
            <a:r>
              <a:rPr dirty="0" baseline="-16339" sz="1275" spc="15">
                <a:latin typeface="Cambria Math"/>
                <a:cs typeface="Cambria Math"/>
              </a:rPr>
              <a:t>2 </a:t>
            </a:r>
            <a:r>
              <a:rPr dirty="0" sz="1200">
                <a:latin typeface="Cambria Math"/>
                <a:cs typeface="Cambria Math"/>
              </a:rPr>
              <a:t>= 0.25 𝐴, </a:t>
            </a:r>
            <a:r>
              <a:rPr dirty="0" sz="1200" spc="10">
                <a:latin typeface="Cambria Math"/>
                <a:cs typeface="Cambria Math"/>
              </a:rPr>
              <a:t>𝑖</a:t>
            </a:r>
            <a:r>
              <a:rPr dirty="0" baseline="-16339" sz="1275" spc="15">
                <a:latin typeface="Cambria Math"/>
                <a:cs typeface="Cambria Math"/>
              </a:rPr>
              <a:t>3 </a:t>
            </a:r>
            <a:r>
              <a:rPr dirty="0" sz="1200">
                <a:latin typeface="Cambria Math"/>
                <a:cs typeface="Cambria Math"/>
              </a:rPr>
              <a:t>= </a:t>
            </a:r>
            <a:r>
              <a:rPr dirty="0" sz="1200" spc="-5">
                <a:latin typeface="Cambria Math"/>
                <a:cs typeface="Cambria Math"/>
              </a:rPr>
              <a:t>1.25</a:t>
            </a:r>
            <a:r>
              <a:rPr dirty="0" sz="1200" spc="10">
                <a:latin typeface="Cambria Math"/>
                <a:cs typeface="Cambria Math"/>
              </a:rPr>
              <a:t> </a:t>
            </a:r>
            <a:r>
              <a:rPr dirty="0" sz="1200">
                <a:latin typeface="Cambria Math"/>
                <a:cs typeface="Cambria Math"/>
              </a:rPr>
              <a:t>𝐴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407285" y="1965959"/>
            <a:ext cx="2746375" cy="14627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993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795374"/>
            <a:ext cx="1201420" cy="638810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 spc="-5" b="1">
                <a:latin typeface="Times New Roman"/>
                <a:cs typeface="Times New Roman"/>
              </a:rPr>
              <a:t>Basic</a:t>
            </a:r>
            <a:r>
              <a:rPr dirty="0" sz="1400" spc="-10" b="1">
                <a:latin typeface="Times New Roman"/>
                <a:cs typeface="Times New Roman"/>
              </a:rPr>
              <a:t> Laws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 b="1">
                <a:latin typeface="Times New Roman"/>
                <a:cs typeface="Times New Roman"/>
              </a:rPr>
              <a:t>2-6 </a:t>
            </a:r>
            <a:r>
              <a:rPr dirty="0" sz="1400" spc="-5" b="1">
                <a:latin typeface="Times New Roman"/>
                <a:cs typeface="Times New Roman"/>
              </a:rPr>
              <a:t>Ohm’s</a:t>
            </a:r>
            <a:r>
              <a:rPr dirty="0" sz="1400" spc="-6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Law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46530" y="1555495"/>
            <a:ext cx="5469255" cy="698500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wrap="square" lIns="0" tIns="29845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23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Ohm’s</a:t>
            </a:r>
            <a:r>
              <a:rPr dirty="0" sz="1400" spc="19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law</a:t>
            </a:r>
            <a:r>
              <a:rPr dirty="0" sz="1400" spc="19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states</a:t>
            </a:r>
            <a:r>
              <a:rPr dirty="0" sz="1400" spc="19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that</a:t>
            </a:r>
            <a:r>
              <a:rPr dirty="0" sz="1400" spc="18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the</a:t>
            </a:r>
            <a:r>
              <a:rPr dirty="0" sz="1400" spc="18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voltage</a:t>
            </a:r>
            <a:r>
              <a:rPr dirty="0" sz="1400" spc="19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v</a:t>
            </a:r>
            <a:r>
              <a:rPr dirty="0" sz="1400" spc="17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across</a:t>
            </a:r>
            <a:r>
              <a:rPr dirty="0" sz="1400" spc="18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a</a:t>
            </a:r>
            <a:r>
              <a:rPr dirty="0" sz="1400" spc="19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resistor</a:t>
            </a:r>
            <a:r>
              <a:rPr dirty="0" sz="1400" spc="19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is</a:t>
            </a:r>
            <a:r>
              <a:rPr dirty="0" sz="1400" spc="19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directly</a:t>
            </a:r>
            <a:endParaRPr sz="1400">
              <a:latin typeface="Times New Roman"/>
              <a:cs typeface="Times New Roman"/>
            </a:endParaRPr>
          </a:p>
          <a:p>
            <a:pPr marL="96520">
              <a:lnSpc>
                <a:spcPct val="100000"/>
              </a:lnSpc>
              <a:spcBef>
                <a:spcPts val="75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proportional to </a:t>
            </a:r>
            <a:r>
              <a:rPr dirty="0" sz="140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current </a:t>
            </a:r>
            <a:r>
              <a:rPr dirty="0" sz="1400" b="1" i="1">
                <a:latin typeface="Times New Roman"/>
                <a:cs typeface="Times New Roman"/>
              </a:rPr>
              <a:t>i </a:t>
            </a:r>
            <a:r>
              <a:rPr dirty="0" sz="1400" spc="-5" b="1" i="1">
                <a:latin typeface="Times New Roman"/>
                <a:cs typeface="Times New Roman"/>
              </a:rPr>
              <a:t>flowing through the resistor.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04742" y="2161387"/>
            <a:ext cx="751840" cy="65024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algn="ctr" marL="3175">
              <a:lnSpc>
                <a:spcPct val="100000"/>
              </a:lnSpc>
              <a:spcBef>
                <a:spcPts val="880"/>
              </a:spcBef>
            </a:pPr>
            <a:r>
              <a:rPr dirty="0" sz="1400">
                <a:latin typeface="Cambria Math"/>
                <a:cs typeface="Cambria Math"/>
              </a:rPr>
              <a:t>𝒗 𝜶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𝒊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Cambria Math"/>
                <a:cs typeface="Cambria Math"/>
              </a:rPr>
              <a:t>⇒ 𝒗 =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𝒊𝑹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2942589"/>
            <a:ext cx="21583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may deduce from </a:t>
            </a:r>
            <a:r>
              <a:rPr dirty="0" sz="1400" spc="-5">
                <a:latin typeface="Times New Roman"/>
                <a:cs typeface="Times New Roman"/>
              </a:rPr>
              <a:t>Eq.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41903" y="3332733"/>
            <a:ext cx="3270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92677" y="3156178"/>
            <a:ext cx="122555" cy="53530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dirty="0" sz="1400">
                <a:latin typeface="Cambria Math"/>
                <a:cs typeface="Cambria Math"/>
              </a:rPr>
              <a:t>𝑣</a:t>
            </a:r>
            <a:endParaRPr sz="1400">
              <a:latin typeface="Cambria Math"/>
              <a:cs typeface="Cambria Math"/>
            </a:endParaRPr>
          </a:p>
          <a:p>
            <a:pPr marL="32384">
              <a:lnSpc>
                <a:spcPct val="100000"/>
              </a:lnSpc>
              <a:spcBef>
                <a:spcPts val="325"/>
              </a:spcBef>
            </a:pPr>
            <a:r>
              <a:rPr dirty="0" sz="1400">
                <a:latin typeface="Cambria Math"/>
                <a:cs typeface="Cambria Math"/>
              </a:rPr>
              <a:t>𝑖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905377" y="3473450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5" h="0">
                <a:moveTo>
                  <a:pt x="0" y="0"/>
                </a:moveTo>
                <a:lnTo>
                  <a:pt x="1021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30604" y="3640611"/>
            <a:ext cx="5299710" cy="948690"/>
          </a:xfrm>
          <a:prstGeom prst="rect">
            <a:avLst/>
          </a:prstGeom>
        </p:spPr>
        <p:txBody>
          <a:bodyPr wrap="square" lIns="0" tIns="984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 </a:t>
            </a:r>
            <a:r>
              <a:rPr dirty="0" sz="1400" b="1" i="1">
                <a:latin typeface="Times New Roman"/>
                <a:cs typeface="Times New Roman"/>
              </a:rPr>
              <a:t>1/ A </a:t>
            </a:r>
            <a:r>
              <a:rPr dirty="0" sz="1400" spc="-5" b="1" i="1">
                <a:latin typeface="Times New Roman"/>
                <a:cs typeface="Times New Roman"/>
              </a:rPr>
              <a:t>voltage source </a:t>
            </a:r>
            <a:r>
              <a:rPr dirty="0" sz="1400" b="1" i="1">
                <a:latin typeface="Times New Roman"/>
                <a:cs typeface="Times New Roman"/>
              </a:rPr>
              <a:t>of </a:t>
            </a:r>
            <a:r>
              <a:rPr dirty="0" sz="1400">
                <a:latin typeface="Cambria Math"/>
                <a:cs typeface="Cambria Math"/>
              </a:rPr>
              <a:t>𝟐𝟎 𝒔𝒊𝒏 </a:t>
            </a:r>
            <a:r>
              <a:rPr dirty="0" sz="1400" spc="-5">
                <a:latin typeface="Cambria Math"/>
                <a:cs typeface="Cambria Math"/>
              </a:rPr>
              <a:t>𝝅𝒕 </a:t>
            </a:r>
            <a:r>
              <a:rPr dirty="0" sz="1400" b="1" i="1">
                <a:latin typeface="Times New Roman"/>
                <a:cs typeface="Times New Roman"/>
              </a:rPr>
              <a:t>V is </a:t>
            </a:r>
            <a:r>
              <a:rPr dirty="0" sz="1400" spc="-5" b="1" i="1">
                <a:latin typeface="Times New Roman"/>
                <a:cs typeface="Times New Roman"/>
              </a:rPr>
              <a:t>connected across</a:t>
            </a:r>
            <a:r>
              <a:rPr dirty="0" sz="1400" spc="-1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 marL="12700" marR="8890">
              <a:lnSpc>
                <a:spcPts val="2440"/>
              </a:lnSpc>
              <a:spcBef>
                <a:spcPts val="240"/>
              </a:spcBef>
            </a:pPr>
            <a:r>
              <a:rPr dirty="0" sz="1400">
                <a:latin typeface="Cambria Math"/>
                <a:cs typeface="Cambria Math"/>
              </a:rPr>
              <a:t>𝟓 </a:t>
            </a:r>
            <a:r>
              <a:rPr dirty="0" sz="1400" spc="-20">
                <a:latin typeface="Cambria Math"/>
                <a:cs typeface="Cambria Math"/>
              </a:rPr>
              <a:t>𝑲</a:t>
            </a:r>
            <a:r>
              <a:rPr dirty="0" sz="1450" spc="-20" b="1" i="1">
                <a:latin typeface="Symbol"/>
                <a:cs typeface="Symbol"/>
              </a:rPr>
              <a:t></a:t>
            </a:r>
            <a:r>
              <a:rPr dirty="0" sz="1450" spc="-2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resistor. Find </a:t>
            </a:r>
            <a:r>
              <a:rPr dirty="0" sz="1400" b="1" i="1">
                <a:latin typeface="Times New Roman"/>
                <a:cs typeface="Times New Roman"/>
              </a:rPr>
              <a:t>the current </a:t>
            </a:r>
            <a:r>
              <a:rPr dirty="0" sz="1400" spc="-5" b="1" i="1">
                <a:latin typeface="Times New Roman"/>
                <a:cs typeface="Times New Roman"/>
              </a:rPr>
              <a:t>through </a:t>
            </a:r>
            <a:r>
              <a:rPr dirty="0" sz="140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resistor and </a:t>
            </a:r>
            <a:r>
              <a:rPr dirty="0" sz="140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power  </a:t>
            </a:r>
            <a:r>
              <a:rPr dirty="0" sz="1400" spc="-5" b="1" i="1">
                <a:latin typeface="Times New Roman"/>
                <a:cs typeface="Times New Roman"/>
              </a:rPr>
              <a:t>dissipated.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251327" y="8515857"/>
            <a:ext cx="123825" cy="0"/>
          </a:xfrm>
          <a:custGeom>
            <a:avLst/>
            <a:gdLst/>
            <a:ahLst/>
            <a:cxnLst/>
            <a:rect l="l" t="t" r="r" b="b"/>
            <a:pathLst>
              <a:path w="123825" h="0">
                <a:moveTo>
                  <a:pt x="0" y="0"/>
                </a:moveTo>
                <a:lnTo>
                  <a:pt x="1234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06419" y="8515857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69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130604" y="6613626"/>
            <a:ext cx="5304155" cy="2000885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400" b="1" i="1">
                <a:latin typeface="Times New Roman"/>
                <a:cs typeface="Times New Roman"/>
              </a:rPr>
              <a:t>H.W. / A </a:t>
            </a:r>
            <a:r>
              <a:rPr dirty="0" sz="1400" spc="-5" b="1" i="1">
                <a:latin typeface="Times New Roman"/>
                <a:cs typeface="Times New Roman"/>
              </a:rPr>
              <a:t>resistor absorbs </a:t>
            </a:r>
            <a:r>
              <a:rPr dirty="0" sz="1400" b="1" i="1">
                <a:latin typeface="Times New Roman"/>
                <a:cs typeface="Times New Roman"/>
              </a:rPr>
              <a:t>an </a:t>
            </a:r>
            <a:r>
              <a:rPr dirty="0" sz="1400" spc="-5" b="1" i="1">
                <a:latin typeface="Times New Roman"/>
                <a:cs typeface="Times New Roman"/>
              </a:rPr>
              <a:t>instantaneous </a:t>
            </a:r>
            <a:r>
              <a:rPr dirty="0" sz="1400" b="1" i="1">
                <a:latin typeface="Times New Roman"/>
                <a:cs typeface="Times New Roman"/>
              </a:rPr>
              <a:t>power </a:t>
            </a:r>
            <a:r>
              <a:rPr dirty="0" sz="1400" spc="-5" b="1" i="1">
                <a:latin typeface="Times New Roman"/>
                <a:cs typeface="Times New Roman"/>
              </a:rPr>
              <a:t>of </a:t>
            </a:r>
            <a:r>
              <a:rPr dirty="0" sz="1400" spc="5">
                <a:latin typeface="Cambria Math"/>
                <a:cs typeface="Cambria Math"/>
              </a:rPr>
              <a:t>𝟐𝟎𝒄𝒐𝒔</a:t>
            </a:r>
            <a:r>
              <a:rPr dirty="0" baseline="27777" sz="1500" spc="7">
                <a:latin typeface="Cambria Math"/>
                <a:cs typeface="Cambria Math"/>
              </a:rPr>
              <a:t>𝟐</a:t>
            </a:r>
            <a:r>
              <a:rPr dirty="0" sz="1400" spc="5">
                <a:latin typeface="Cambria Math"/>
                <a:cs typeface="Cambria Math"/>
              </a:rPr>
              <a:t>𝒕</a:t>
            </a:r>
            <a:r>
              <a:rPr dirty="0" sz="1400" spc="-19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𝒎𝑾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b="1" i="1">
                <a:latin typeface="Times New Roman"/>
                <a:cs typeface="Times New Roman"/>
              </a:rPr>
              <a:t>when </a:t>
            </a:r>
            <a:r>
              <a:rPr dirty="0" sz="1400" spc="-5" b="1" i="1">
                <a:latin typeface="Times New Roman"/>
                <a:cs typeface="Times New Roman"/>
              </a:rPr>
              <a:t>connected to </a:t>
            </a:r>
            <a:r>
              <a:rPr dirty="0" sz="1400" b="1" i="1">
                <a:latin typeface="Times New Roman"/>
                <a:cs typeface="Times New Roman"/>
              </a:rPr>
              <a:t>a </a:t>
            </a:r>
            <a:r>
              <a:rPr dirty="0" sz="1400" spc="-5" b="1" i="1">
                <a:latin typeface="Times New Roman"/>
                <a:cs typeface="Times New Roman"/>
              </a:rPr>
              <a:t>voltage source </a:t>
            </a:r>
            <a:r>
              <a:rPr dirty="0" sz="1400">
                <a:latin typeface="Cambria Math"/>
                <a:cs typeface="Cambria Math"/>
              </a:rPr>
              <a:t>𝒗 = 𝟏𝟎 </a:t>
            </a:r>
            <a:r>
              <a:rPr dirty="0" sz="1400" spc="-5">
                <a:latin typeface="Cambria Math"/>
                <a:cs typeface="Cambria Math"/>
              </a:rPr>
              <a:t>𝒄𝒐𝒔 </a:t>
            </a:r>
            <a:r>
              <a:rPr dirty="0" sz="1400">
                <a:latin typeface="Cambria Math"/>
                <a:cs typeface="Cambria Math"/>
              </a:rPr>
              <a:t>𝒕 </a:t>
            </a:r>
            <a:r>
              <a:rPr dirty="0" sz="1400" spc="-10">
                <a:latin typeface="Cambria Math"/>
                <a:cs typeface="Cambria Math"/>
              </a:rPr>
              <a:t>𝑽</a:t>
            </a:r>
            <a:r>
              <a:rPr dirty="0" sz="1400" spc="-10" b="1" i="1">
                <a:latin typeface="Times New Roman"/>
                <a:cs typeface="Times New Roman"/>
              </a:rPr>
              <a:t>. </a:t>
            </a:r>
            <a:r>
              <a:rPr dirty="0" sz="1400" b="1" i="1">
                <a:latin typeface="Times New Roman"/>
                <a:cs typeface="Times New Roman"/>
              </a:rPr>
              <a:t>Find i </a:t>
            </a:r>
            <a:r>
              <a:rPr dirty="0" sz="1400" spc="-5" b="1" i="1">
                <a:latin typeface="Times New Roman"/>
                <a:cs typeface="Times New Roman"/>
              </a:rPr>
              <a:t>and</a:t>
            </a:r>
            <a:r>
              <a:rPr dirty="0" sz="1400" spc="3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R.</a:t>
            </a:r>
            <a:endParaRPr sz="1400">
              <a:latin typeface="Times New Roman"/>
              <a:cs typeface="Times New Roman"/>
            </a:endParaRPr>
          </a:p>
          <a:p>
            <a:pPr marL="3362960">
              <a:lnSpc>
                <a:spcPct val="100000"/>
              </a:lnSpc>
              <a:spcBef>
                <a:spcPts val="730"/>
              </a:spcBef>
            </a:pPr>
            <a:r>
              <a:rPr dirty="0" sz="1400" spc="-5" b="1" i="1">
                <a:latin typeface="Times New Roman"/>
                <a:cs typeface="Times New Roman"/>
              </a:rPr>
              <a:t>Answer</a:t>
            </a:r>
            <a:r>
              <a:rPr dirty="0" sz="1400" spc="-20" b="1" i="1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𝟐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𝒄𝒐𝒔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𝒕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𝒎𝑨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,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-15">
                <a:latin typeface="Cambria Math"/>
                <a:cs typeface="Cambria Math"/>
              </a:rPr>
              <a:t>𝟓𝑲</a:t>
            </a:r>
            <a:r>
              <a:rPr dirty="0" sz="1450" spc="-15" b="1" i="1">
                <a:latin typeface="Symbol"/>
                <a:cs typeface="Symbol"/>
              </a:rPr>
              <a:t></a:t>
            </a:r>
            <a:endParaRPr sz="1450">
              <a:latin typeface="Symbol"/>
              <a:cs typeface="Symbol"/>
            </a:endParaRPr>
          </a:p>
          <a:p>
            <a:pPr marL="12700" marR="13335">
              <a:lnSpc>
                <a:spcPts val="2410"/>
              </a:lnSpc>
              <a:spcBef>
                <a:spcPts val="180"/>
              </a:spcBef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useful quantity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circuit analysis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reciprocal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resistance </a:t>
            </a:r>
            <a:r>
              <a:rPr dirty="0" sz="1400">
                <a:latin typeface="Times New Roman"/>
                <a:cs typeface="Times New Roman"/>
              </a:rPr>
              <a:t>R,  </a:t>
            </a:r>
            <a:r>
              <a:rPr dirty="0" sz="1400" spc="-5">
                <a:latin typeface="Times New Roman"/>
                <a:cs typeface="Times New Roman"/>
              </a:rPr>
              <a:t>known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 i="1">
                <a:latin typeface="Times New Roman"/>
                <a:cs typeface="Times New Roman"/>
              </a:rPr>
              <a:t>conductance </a:t>
            </a:r>
            <a:r>
              <a:rPr dirty="0" sz="1400" spc="-5">
                <a:latin typeface="Times New Roman"/>
                <a:cs typeface="Times New Roman"/>
              </a:rPr>
              <a:t>and denoted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G</a:t>
            </a:r>
            <a:r>
              <a:rPr dirty="0" sz="1400" spc="-5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algn="ctr" marR="605790">
              <a:lnSpc>
                <a:spcPts val="1375"/>
              </a:lnSpc>
              <a:spcBef>
                <a:spcPts val="415"/>
              </a:spcBef>
              <a:tabLst>
                <a:tab pos="367030" algn="l"/>
              </a:tabLst>
            </a:pPr>
            <a:r>
              <a:rPr dirty="0" sz="1400">
                <a:latin typeface="Cambria Math"/>
                <a:cs typeface="Cambria Math"/>
              </a:rPr>
              <a:t>𝟏	𝒊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ts val="1375"/>
              </a:lnSpc>
              <a:tabLst>
                <a:tab pos="1546860" algn="l"/>
              </a:tabLst>
            </a:pPr>
            <a:r>
              <a:rPr dirty="0" sz="1400">
                <a:latin typeface="Cambria Math"/>
                <a:cs typeface="Cambria Math"/>
              </a:rPr>
              <a:t>𝑮 = </a:t>
            </a:r>
            <a:r>
              <a:rPr dirty="0" baseline="-37698" sz="2100">
                <a:latin typeface="Cambria Math"/>
                <a:cs typeface="Cambria Math"/>
              </a:rPr>
              <a:t>𝑹</a:t>
            </a:r>
            <a:r>
              <a:rPr dirty="0" baseline="-37698" sz="2100" spc="35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𝒗	</a:t>
            </a:r>
            <a:r>
              <a:rPr dirty="0" sz="1400">
                <a:latin typeface="Cambria Math"/>
                <a:cs typeface="Cambria Math"/>
              </a:rPr>
              <a:t>(𝒊)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46530" y="8819895"/>
            <a:ext cx="5469255" cy="702945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wrap="square" lIns="0" tIns="29845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23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Conductance</a:t>
            </a:r>
            <a:r>
              <a:rPr dirty="0" sz="1400" spc="10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is</a:t>
            </a:r>
            <a:r>
              <a:rPr dirty="0" sz="1400" spc="11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the</a:t>
            </a:r>
            <a:r>
              <a:rPr dirty="0" sz="1400" spc="9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ability</a:t>
            </a:r>
            <a:r>
              <a:rPr dirty="0" sz="1400" spc="10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of</a:t>
            </a:r>
            <a:r>
              <a:rPr dirty="0" sz="1400" spc="9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an</a:t>
            </a:r>
            <a:r>
              <a:rPr dirty="0" sz="1400" spc="10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element</a:t>
            </a:r>
            <a:r>
              <a:rPr dirty="0" sz="1400" spc="10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to</a:t>
            </a:r>
            <a:r>
              <a:rPr dirty="0" sz="1400" spc="10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conduct</a:t>
            </a:r>
            <a:r>
              <a:rPr dirty="0" sz="1400" spc="11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electric</a:t>
            </a:r>
            <a:r>
              <a:rPr dirty="0" sz="1400" spc="9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current;</a:t>
            </a:r>
            <a:r>
              <a:rPr dirty="0" sz="1400" spc="10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it</a:t>
            </a:r>
            <a:endParaRPr sz="1400">
              <a:latin typeface="Times New Roman"/>
              <a:cs typeface="Times New Roman"/>
            </a:endParaRPr>
          </a:p>
          <a:p>
            <a:pPr marL="96520">
              <a:lnSpc>
                <a:spcPct val="100000"/>
              </a:lnSpc>
              <a:spcBef>
                <a:spcPts val="685"/>
              </a:spcBef>
            </a:pPr>
            <a:r>
              <a:rPr dirty="0" sz="1400" b="1" i="1">
                <a:latin typeface="Times New Roman"/>
                <a:cs typeface="Times New Roman"/>
              </a:rPr>
              <a:t>is measured in mhos </a:t>
            </a:r>
            <a:r>
              <a:rPr dirty="0" sz="1400" spc="-10" b="1" i="1">
                <a:latin typeface="Times New Roman"/>
                <a:cs typeface="Times New Roman"/>
              </a:rPr>
              <a:t>(</a:t>
            </a:r>
            <a:r>
              <a:rPr dirty="0" sz="1450" spc="-10" b="1" i="1">
                <a:latin typeface="Verdana"/>
                <a:cs typeface="Verdana"/>
              </a:rPr>
              <a:t>O </a:t>
            </a:r>
            <a:r>
              <a:rPr dirty="0" sz="1400" b="1" i="1">
                <a:latin typeface="Times New Roman"/>
                <a:cs typeface="Times New Roman"/>
              </a:rPr>
              <a:t>) or </a:t>
            </a:r>
            <a:r>
              <a:rPr dirty="0" sz="1400" spc="-5" b="1" i="1">
                <a:latin typeface="Times New Roman"/>
                <a:cs typeface="Times New Roman"/>
              </a:rPr>
              <a:t>siemens</a:t>
            </a:r>
            <a:r>
              <a:rPr dirty="0" sz="1400" spc="-24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(S).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141094" y="4755558"/>
            <a:ext cx="3953197" cy="14731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993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778610"/>
            <a:ext cx="5302250" cy="12928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01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same </a:t>
            </a:r>
            <a:r>
              <a:rPr dirty="0" sz="1400" spc="-5">
                <a:latin typeface="Times New Roman"/>
                <a:cs typeface="Times New Roman"/>
              </a:rPr>
              <a:t>resistance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expressed in ohms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siemens. For example,  </a:t>
            </a:r>
            <a:r>
              <a:rPr dirty="0" sz="1400">
                <a:latin typeface="Times New Roman"/>
                <a:cs typeface="Times New Roman"/>
              </a:rPr>
              <a:t>10 </a:t>
            </a:r>
            <a:r>
              <a:rPr dirty="0" sz="1400">
                <a:latin typeface="Symbol"/>
                <a:cs typeface="Symbol"/>
              </a:rPr>
              <a:t>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 the same </a:t>
            </a:r>
            <a:r>
              <a:rPr dirty="0" sz="1400">
                <a:latin typeface="Times New Roman"/>
                <a:cs typeface="Times New Roman"/>
              </a:rPr>
              <a:t>as 0.1 S. From </a:t>
            </a:r>
            <a:r>
              <a:rPr dirty="0" sz="1400" spc="-5">
                <a:latin typeface="Times New Roman"/>
                <a:cs typeface="Times New Roman"/>
              </a:rPr>
              <a:t>Eq.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), </a:t>
            </a:r>
            <a:r>
              <a:rPr dirty="0" sz="1400" spc="-5">
                <a:latin typeface="Times New Roman"/>
                <a:cs typeface="Times New Roman"/>
              </a:rPr>
              <a:t>we may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write</a:t>
            </a:r>
            <a:endParaRPr sz="140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  <a:spcBef>
                <a:spcPts val="850"/>
              </a:spcBef>
            </a:pPr>
            <a:r>
              <a:rPr dirty="0" sz="1400">
                <a:latin typeface="Cambria Math"/>
                <a:cs typeface="Cambria Math"/>
              </a:rPr>
              <a:t>𝒊 =</a:t>
            </a:r>
            <a:r>
              <a:rPr dirty="0" sz="1400" spc="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𝑮𝒗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400" spc="-5">
                <a:latin typeface="Times New Roman"/>
                <a:cs typeface="Times New Roman"/>
              </a:rPr>
              <a:t>The power dissipated </a:t>
            </a:r>
            <a:r>
              <a:rPr dirty="0" sz="1400">
                <a:latin typeface="Times New Roman"/>
                <a:cs typeface="Times New Roman"/>
              </a:rPr>
              <a:t>by a </a:t>
            </a:r>
            <a:r>
              <a:rPr dirty="0" sz="1400" spc="-5">
                <a:latin typeface="Times New Roman"/>
                <a:cs typeface="Times New Roman"/>
              </a:rPr>
              <a:t>resistor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expressed in </a:t>
            </a:r>
            <a:r>
              <a:rPr dirty="0" sz="1400" spc="-10">
                <a:latin typeface="Times New Roman"/>
                <a:cs typeface="Times New Roman"/>
              </a:rPr>
              <a:t>terms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126" y="2285745"/>
            <a:ext cx="12274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𝒑 = </a:t>
            </a:r>
            <a:r>
              <a:rPr dirty="0" sz="1400" spc="-5">
                <a:latin typeface="Cambria Math"/>
                <a:cs typeface="Cambria Math"/>
              </a:rPr>
              <a:t>𝒗𝒊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𝒊</a:t>
            </a:r>
            <a:r>
              <a:rPr dirty="0" baseline="27777" sz="1500" spc="22">
                <a:latin typeface="Cambria Math"/>
                <a:cs typeface="Cambria Math"/>
              </a:rPr>
              <a:t>𝟐</a:t>
            </a:r>
            <a:r>
              <a:rPr dirty="0" sz="1400" spc="15">
                <a:latin typeface="Cambria Math"/>
                <a:cs typeface="Cambria Math"/>
              </a:rPr>
              <a:t>𝑹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99584" y="1978507"/>
            <a:ext cx="208279" cy="665480"/>
          </a:xfrm>
          <a:prstGeom prst="rect">
            <a:avLst/>
          </a:prstGeom>
        </p:spPr>
        <p:txBody>
          <a:bodyPr wrap="square" lIns="0" tIns="1193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dirty="0" baseline="-19841" sz="2100" spc="-7">
                <a:latin typeface="Cambria Math"/>
                <a:cs typeface="Cambria Math"/>
              </a:rPr>
              <a:t>𝒗</a:t>
            </a:r>
            <a:r>
              <a:rPr dirty="0" sz="1000" spc="-5">
                <a:latin typeface="Cambria Math"/>
                <a:cs typeface="Cambria Math"/>
              </a:rPr>
              <a:t>𝟐</a:t>
            </a:r>
            <a:endParaRPr sz="1000">
              <a:latin typeface="Cambria Math"/>
              <a:cs typeface="Cambria Math"/>
            </a:endParaRPr>
          </a:p>
          <a:p>
            <a:pPr marL="45720">
              <a:lnSpc>
                <a:spcPct val="100000"/>
              </a:lnSpc>
              <a:spcBef>
                <a:spcPts val="840"/>
              </a:spcBef>
            </a:pPr>
            <a:r>
              <a:rPr dirty="0" sz="1400">
                <a:latin typeface="Cambria Math"/>
                <a:cs typeface="Cambria Math"/>
              </a:rPr>
              <a:t>𝑹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12284" y="2426461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0604" y="2672842"/>
            <a:ext cx="52793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The power dissipated </a:t>
            </a:r>
            <a:r>
              <a:rPr dirty="0" sz="1400">
                <a:latin typeface="Times New Roman"/>
                <a:cs typeface="Times New Roman"/>
              </a:rPr>
              <a:t>by a </a:t>
            </a:r>
            <a:r>
              <a:rPr dirty="0" sz="1400" spc="-5">
                <a:latin typeface="Times New Roman"/>
                <a:cs typeface="Times New Roman"/>
              </a:rPr>
              <a:t>resistor may </a:t>
            </a:r>
            <a:r>
              <a:rPr dirty="0" sz="1400">
                <a:latin typeface="Times New Roman"/>
                <a:cs typeface="Times New Roman"/>
              </a:rPr>
              <a:t>also be </a:t>
            </a:r>
            <a:r>
              <a:rPr dirty="0" sz="1400" spc="-5">
                <a:latin typeface="Times New Roman"/>
                <a:cs typeface="Times New Roman"/>
              </a:rPr>
              <a:t>expressed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10">
                <a:latin typeface="Times New Roman"/>
                <a:cs typeface="Times New Roman"/>
              </a:rPr>
              <a:t>terms </a:t>
            </a:r>
            <a:r>
              <a:rPr dirty="0" sz="1400">
                <a:latin typeface="Times New Roman"/>
                <a:cs typeface="Times New Roman"/>
              </a:rPr>
              <a:t>of G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49651" y="3128518"/>
            <a:ext cx="12642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𝒑 = </a:t>
            </a:r>
            <a:r>
              <a:rPr dirty="0" sz="1400" spc="-5">
                <a:latin typeface="Cambria Math"/>
                <a:cs typeface="Cambria Math"/>
              </a:rPr>
              <a:t>𝒗𝒊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𝒗</a:t>
            </a:r>
            <a:r>
              <a:rPr dirty="0" baseline="27777" sz="1500" spc="22">
                <a:latin typeface="Cambria Math"/>
                <a:cs typeface="Cambria Math"/>
              </a:rPr>
              <a:t>𝟐</a:t>
            </a:r>
            <a:r>
              <a:rPr dirty="0" sz="1400" spc="15">
                <a:latin typeface="Cambria Math"/>
                <a:cs typeface="Cambria Math"/>
              </a:rPr>
              <a:t>𝑮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37684" y="2821279"/>
            <a:ext cx="167005" cy="665480"/>
          </a:xfrm>
          <a:prstGeom prst="rect">
            <a:avLst/>
          </a:prstGeom>
        </p:spPr>
        <p:txBody>
          <a:bodyPr wrap="square" lIns="0" tIns="1193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dirty="0" baseline="-19841" sz="2100" spc="-7">
                <a:latin typeface="Cambria Math"/>
                <a:cs typeface="Cambria Math"/>
              </a:rPr>
              <a:t>𝒊</a:t>
            </a:r>
            <a:r>
              <a:rPr dirty="0" sz="1000" spc="-5">
                <a:latin typeface="Cambria Math"/>
                <a:cs typeface="Cambria Math"/>
              </a:rPr>
              <a:t>𝟐</a:t>
            </a:r>
            <a:endParaRPr sz="1000">
              <a:latin typeface="Cambria Math"/>
              <a:cs typeface="Cambria Math"/>
            </a:endParaRPr>
          </a:p>
          <a:p>
            <a:pPr marL="27305">
              <a:lnSpc>
                <a:spcPct val="100000"/>
              </a:lnSpc>
              <a:spcBef>
                <a:spcPts val="840"/>
              </a:spcBef>
            </a:pPr>
            <a:r>
              <a:rPr dirty="0" sz="1400">
                <a:latin typeface="Cambria Math"/>
                <a:cs typeface="Cambria Math"/>
              </a:rPr>
              <a:t>𝑮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350384" y="3269233"/>
            <a:ext cx="149860" cy="0"/>
          </a:xfrm>
          <a:custGeom>
            <a:avLst/>
            <a:gdLst/>
            <a:ahLst/>
            <a:cxnLst/>
            <a:rect l="l" t="t" r="r" b="b"/>
            <a:pathLst>
              <a:path w="149860" h="0">
                <a:moveTo>
                  <a:pt x="0" y="0"/>
                </a:moveTo>
                <a:lnTo>
                  <a:pt x="14935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130604" y="3428212"/>
            <a:ext cx="5295265" cy="944880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</a:t>
            </a:r>
            <a:r>
              <a:rPr dirty="0" sz="1400" spc="-2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</a:pPr>
            <a:r>
              <a:rPr dirty="0" sz="1400" b="1" i="1">
                <a:latin typeface="Times New Roman"/>
                <a:cs typeface="Times New Roman"/>
              </a:rPr>
              <a:t>In the </a:t>
            </a:r>
            <a:r>
              <a:rPr dirty="0" sz="1400" spc="-5" b="1" i="1">
                <a:latin typeface="Times New Roman"/>
                <a:cs typeface="Times New Roman"/>
              </a:rPr>
              <a:t>circuit shown </a:t>
            </a:r>
            <a:r>
              <a:rPr dirty="0" sz="1400" b="1" i="1">
                <a:latin typeface="Times New Roman"/>
                <a:cs typeface="Times New Roman"/>
              </a:rPr>
              <a:t>in Fig. 1, </a:t>
            </a:r>
            <a:r>
              <a:rPr dirty="0" sz="1400" spc="-5" b="1" i="1">
                <a:latin typeface="Times New Roman"/>
                <a:cs typeface="Times New Roman"/>
              </a:rPr>
              <a:t>calculate </a:t>
            </a:r>
            <a:r>
              <a:rPr dirty="0" sz="140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current </a:t>
            </a:r>
            <a:r>
              <a:rPr dirty="0" sz="1400" b="1" i="1">
                <a:latin typeface="Times New Roman"/>
                <a:cs typeface="Times New Roman"/>
              </a:rPr>
              <a:t>i, the </a:t>
            </a:r>
            <a:r>
              <a:rPr dirty="0" sz="1400" spc="-5" b="1" i="1">
                <a:latin typeface="Times New Roman"/>
                <a:cs typeface="Times New Roman"/>
              </a:rPr>
              <a:t>conductance  </a:t>
            </a:r>
            <a:r>
              <a:rPr dirty="0" sz="1400" spc="-5" b="1" i="1">
                <a:latin typeface="Times New Roman"/>
                <a:cs typeface="Times New Roman"/>
              </a:rPr>
              <a:t>G, </a:t>
            </a:r>
            <a:r>
              <a:rPr dirty="0" sz="1400" b="1" i="1">
                <a:latin typeface="Times New Roman"/>
                <a:cs typeface="Times New Roman"/>
              </a:rPr>
              <a:t>and </a:t>
            </a:r>
            <a:r>
              <a:rPr dirty="0" sz="1400" spc="-5" b="1" i="1">
                <a:latin typeface="Times New Roman"/>
                <a:cs typeface="Times New Roman"/>
              </a:rPr>
              <a:t>the power</a:t>
            </a:r>
            <a:r>
              <a:rPr dirty="0" sz="1400" spc="1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p.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90671" y="5869304"/>
            <a:ext cx="3790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Fig.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796432" y="4645691"/>
            <a:ext cx="1766686" cy="1112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993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887983"/>
            <a:ext cx="24542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2-7 </a:t>
            </a:r>
            <a:r>
              <a:rPr dirty="0" sz="1400" spc="-5" b="1">
                <a:latin typeface="Times New Roman"/>
                <a:cs typeface="Times New Roman"/>
              </a:rPr>
              <a:t>Nodes, Branches, </a:t>
            </a:r>
            <a:r>
              <a:rPr dirty="0" sz="1400" b="1">
                <a:latin typeface="Times New Roman"/>
                <a:cs typeface="Times New Roman"/>
              </a:rPr>
              <a:t>and</a:t>
            </a:r>
            <a:r>
              <a:rPr dirty="0" sz="1400" spc="-5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Loops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46530" y="1249171"/>
            <a:ext cx="5469255" cy="696595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wrap="square" lIns="0" tIns="29845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235"/>
              </a:spcBef>
            </a:pPr>
            <a:r>
              <a:rPr dirty="0" sz="1400" b="1" i="1">
                <a:latin typeface="Times New Roman"/>
                <a:cs typeface="Times New Roman"/>
              </a:rPr>
              <a:t>A</a:t>
            </a:r>
            <a:r>
              <a:rPr dirty="0" sz="1400" spc="26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branch</a:t>
            </a:r>
            <a:r>
              <a:rPr dirty="0" sz="1400" spc="254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represents</a:t>
            </a:r>
            <a:r>
              <a:rPr dirty="0" sz="1400" spc="254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a</a:t>
            </a:r>
            <a:r>
              <a:rPr dirty="0" sz="1400" spc="26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single</a:t>
            </a:r>
            <a:r>
              <a:rPr dirty="0" sz="1400" spc="26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element</a:t>
            </a:r>
            <a:r>
              <a:rPr dirty="0" sz="1400" spc="26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such</a:t>
            </a:r>
            <a:r>
              <a:rPr dirty="0" sz="1400" spc="254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as</a:t>
            </a:r>
            <a:r>
              <a:rPr dirty="0" sz="1400" spc="25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a</a:t>
            </a:r>
            <a:r>
              <a:rPr dirty="0" sz="1400" spc="26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voltage</a:t>
            </a:r>
            <a:r>
              <a:rPr dirty="0" sz="1400" spc="26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source</a:t>
            </a:r>
            <a:r>
              <a:rPr dirty="0" sz="1400" spc="26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or</a:t>
            </a:r>
            <a:r>
              <a:rPr dirty="0" sz="1400" spc="25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 marL="96520">
              <a:lnSpc>
                <a:spcPct val="100000"/>
              </a:lnSpc>
              <a:spcBef>
                <a:spcPts val="74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resistor.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1850490"/>
            <a:ext cx="5302250" cy="94741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439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other words,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branch represents any </a:t>
            </a:r>
            <a:r>
              <a:rPr dirty="0" sz="1400">
                <a:latin typeface="Times New Roman"/>
                <a:cs typeface="Times New Roman"/>
              </a:rPr>
              <a:t>two-terminal </a:t>
            </a:r>
            <a:r>
              <a:rPr dirty="0" sz="1400" spc="-5">
                <a:latin typeface="Times New Roman"/>
                <a:cs typeface="Times New Roman"/>
              </a:rPr>
              <a:t>element. The circuit 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Fig. </a:t>
            </a:r>
            <a:r>
              <a:rPr dirty="0" sz="1400">
                <a:latin typeface="Times New Roman"/>
                <a:cs typeface="Times New Roman"/>
              </a:rPr>
              <a:t>2 </a:t>
            </a:r>
            <a:r>
              <a:rPr dirty="0" sz="1400" spc="-5">
                <a:latin typeface="Times New Roman"/>
                <a:cs typeface="Times New Roman"/>
              </a:rPr>
              <a:t>has five branches, namely,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10">
                <a:latin typeface="Times New Roman"/>
                <a:cs typeface="Times New Roman"/>
              </a:rPr>
              <a:t>10-V </a:t>
            </a:r>
            <a:r>
              <a:rPr dirty="0" sz="1400" spc="-5">
                <a:latin typeface="Times New Roman"/>
                <a:cs typeface="Times New Roman"/>
              </a:rPr>
              <a:t>voltage source,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5">
                <a:latin typeface="Times New Roman"/>
                <a:cs typeface="Times New Roman"/>
              </a:rPr>
              <a:t>2-A  </a:t>
            </a:r>
            <a:r>
              <a:rPr dirty="0" sz="1400" spc="-5">
                <a:latin typeface="Times New Roman"/>
                <a:cs typeface="Times New Roman"/>
              </a:rPr>
              <a:t>current source, and the three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resistors.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08959" y="4809870"/>
            <a:ext cx="3409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46530" y="5041264"/>
            <a:ext cx="5469255" cy="388620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wrap="square" lIns="0" tIns="25400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200"/>
              </a:spcBef>
            </a:pPr>
            <a:r>
              <a:rPr dirty="0" sz="1400" b="1" i="1">
                <a:latin typeface="Times New Roman"/>
                <a:cs typeface="Times New Roman"/>
              </a:rPr>
              <a:t>A node </a:t>
            </a:r>
            <a:r>
              <a:rPr dirty="0" sz="1400" spc="-5" b="1" i="1">
                <a:latin typeface="Times New Roman"/>
                <a:cs typeface="Times New Roman"/>
              </a:rPr>
              <a:t>is </a:t>
            </a:r>
            <a:r>
              <a:rPr dirty="0" sz="140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point of connection between </a:t>
            </a:r>
            <a:r>
              <a:rPr dirty="0" sz="1400" b="1" i="1">
                <a:latin typeface="Times New Roman"/>
                <a:cs typeface="Times New Roman"/>
              </a:rPr>
              <a:t>two or more</a:t>
            </a:r>
            <a:r>
              <a:rPr dirty="0" sz="1400" spc="-4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branches</a:t>
            </a:r>
            <a:r>
              <a:rPr dirty="0" sz="1400" i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604" y="5643854"/>
            <a:ext cx="5301615" cy="6388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3700"/>
              </a:lnSpc>
              <a:spcBef>
                <a:spcPts val="100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 spc="-5">
                <a:latin typeface="Times New Roman"/>
                <a:cs typeface="Times New Roman"/>
              </a:rPr>
              <a:t>demonstrate that the circuit in Fig. </a:t>
            </a:r>
            <a:r>
              <a:rPr dirty="0" sz="1400">
                <a:latin typeface="Times New Roman"/>
                <a:cs typeface="Times New Roman"/>
              </a:rPr>
              <a:t>3 </a:t>
            </a:r>
            <a:r>
              <a:rPr dirty="0" sz="1400" spc="-5">
                <a:latin typeface="Times New Roman"/>
                <a:cs typeface="Times New Roman"/>
              </a:rPr>
              <a:t>has only three nodes </a:t>
            </a:r>
            <a:r>
              <a:rPr dirty="0" sz="1400">
                <a:latin typeface="Times New Roman"/>
                <a:cs typeface="Times New Roman"/>
              </a:rPr>
              <a:t>by  </a:t>
            </a:r>
            <a:r>
              <a:rPr dirty="0" sz="1400" spc="-5">
                <a:latin typeface="Times New Roman"/>
                <a:cs typeface="Times New Roman"/>
              </a:rPr>
              <a:t>redrawing the circuit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Fig.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3.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80970" y="8498585"/>
            <a:ext cx="31991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Fig. </a:t>
            </a:r>
            <a:r>
              <a:rPr dirty="0" sz="1200">
                <a:latin typeface="Times New Roman"/>
                <a:cs typeface="Times New Roman"/>
              </a:rPr>
              <a:t>3. The </a:t>
            </a:r>
            <a:r>
              <a:rPr dirty="0" sz="1200" spc="-5">
                <a:latin typeface="Times New Roman"/>
                <a:cs typeface="Times New Roman"/>
              </a:rPr>
              <a:t>three-node circuit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Fig. </a:t>
            </a:r>
            <a:r>
              <a:rPr dirty="0" sz="1200">
                <a:latin typeface="Times New Roman"/>
                <a:cs typeface="Times New Roman"/>
              </a:rPr>
              <a:t>2.1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redrawn.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46530" y="9036303"/>
            <a:ext cx="5469255" cy="390525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wrap="square" lIns="0" tIns="29845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235"/>
              </a:spcBef>
            </a:pPr>
            <a:r>
              <a:rPr dirty="0" sz="1400" b="1" i="1">
                <a:latin typeface="Times New Roman"/>
                <a:cs typeface="Times New Roman"/>
              </a:rPr>
              <a:t>A </a:t>
            </a:r>
            <a:r>
              <a:rPr dirty="0" sz="1400" spc="-5" b="1" i="1">
                <a:latin typeface="Times New Roman"/>
                <a:cs typeface="Times New Roman"/>
              </a:rPr>
              <a:t>loop is </a:t>
            </a:r>
            <a:r>
              <a:rPr dirty="0" sz="1400" b="1" i="1">
                <a:latin typeface="Times New Roman"/>
                <a:cs typeface="Times New Roman"/>
              </a:rPr>
              <a:t>any </a:t>
            </a:r>
            <a:r>
              <a:rPr dirty="0" sz="1400" spc="-5" b="1" i="1">
                <a:latin typeface="Times New Roman"/>
                <a:cs typeface="Times New Roman"/>
              </a:rPr>
              <a:t>closed path in </a:t>
            </a:r>
            <a:r>
              <a:rPr dirty="0" sz="1400" b="1" i="1">
                <a:latin typeface="Times New Roman"/>
                <a:cs typeface="Times New Roman"/>
              </a:rPr>
              <a:t>a</a:t>
            </a:r>
            <a:r>
              <a:rPr dirty="0" sz="1400" spc="2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circuit.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35664" y="2990570"/>
            <a:ext cx="3359657" cy="17735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425700" y="6530170"/>
            <a:ext cx="2857228" cy="17690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29259"/>
            <a:ext cx="5303520" cy="2853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1144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5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  <a:spcBef>
                <a:spcPts val="5"/>
              </a:spcBef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loop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closed path formed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starting </a:t>
            </a:r>
            <a:r>
              <a:rPr dirty="0" sz="1400">
                <a:latin typeface="Times New Roman"/>
                <a:cs typeface="Times New Roman"/>
              </a:rPr>
              <a:t>at a </a:t>
            </a:r>
            <a:r>
              <a:rPr dirty="0" sz="1400" spc="-5">
                <a:latin typeface="Times New Roman"/>
                <a:cs typeface="Times New Roman"/>
              </a:rPr>
              <a:t>node, passing through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set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nodes, and returning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starting node without passing through any  node </a:t>
            </a:r>
            <a:r>
              <a:rPr dirty="0" sz="1400" spc="-10">
                <a:latin typeface="Times New Roman"/>
                <a:cs typeface="Times New Roman"/>
              </a:rPr>
              <a:t>more </a:t>
            </a:r>
            <a:r>
              <a:rPr dirty="0" sz="1400">
                <a:latin typeface="Times New Roman"/>
                <a:cs typeface="Times New Roman"/>
              </a:rPr>
              <a:t>than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once.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  <a:spcBef>
                <a:spcPts val="10"/>
              </a:spcBef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network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i="1">
                <a:latin typeface="Times New Roman"/>
                <a:cs typeface="Times New Roman"/>
              </a:rPr>
              <a:t>b </a:t>
            </a:r>
            <a:r>
              <a:rPr dirty="0" sz="1400" spc="-5">
                <a:latin typeface="Times New Roman"/>
                <a:cs typeface="Times New Roman"/>
              </a:rPr>
              <a:t>branches, </a:t>
            </a:r>
            <a:r>
              <a:rPr dirty="0" sz="1400" i="1">
                <a:latin typeface="Times New Roman"/>
                <a:cs typeface="Times New Roman"/>
              </a:rPr>
              <a:t>n </a:t>
            </a:r>
            <a:r>
              <a:rPr dirty="0" sz="1400" spc="-5">
                <a:latin typeface="Times New Roman"/>
                <a:cs typeface="Times New Roman"/>
              </a:rPr>
              <a:t>nodes, and </a:t>
            </a:r>
            <a:r>
              <a:rPr dirty="0" sz="1400" i="1">
                <a:latin typeface="Times New Roman"/>
                <a:cs typeface="Times New Roman"/>
              </a:rPr>
              <a:t>l </a:t>
            </a:r>
            <a:r>
              <a:rPr dirty="0" sz="1400" spc="-5">
                <a:latin typeface="Times New Roman"/>
                <a:cs typeface="Times New Roman"/>
              </a:rPr>
              <a:t>independent loops </a:t>
            </a:r>
            <a:r>
              <a:rPr dirty="0" sz="1400" spc="-10">
                <a:latin typeface="Times New Roman"/>
                <a:cs typeface="Times New Roman"/>
              </a:rPr>
              <a:t>will </a:t>
            </a:r>
            <a:r>
              <a:rPr dirty="0" sz="1400" spc="-5">
                <a:latin typeface="Times New Roman"/>
                <a:cs typeface="Times New Roman"/>
              </a:rPr>
              <a:t>satisfy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fundamental theorem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network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topology: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90"/>
              </a:spcBef>
            </a:pPr>
            <a:r>
              <a:rPr dirty="0" sz="1400">
                <a:latin typeface="Cambria Math"/>
                <a:cs typeface="Cambria Math"/>
              </a:rPr>
              <a:t>𝑏  = 𝑙 + 𝑛 −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algn="just" marL="12700">
              <a:lnSpc>
                <a:spcPct val="100000"/>
              </a:lnSpc>
              <a:spcBef>
                <a:spcPts val="760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</a:t>
            </a:r>
            <a:r>
              <a:rPr dirty="0" sz="1400" spc="-2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40"/>
              </a:spcBef>
            </a:pPr>
            <a:r>
              <a:rPr dirty="0" sz="1400" b="1" i="1">
                <a:latin typeface="Times New Roman"/>
                <a:cs typeface="Times New Roman"/>
              </a:rPr>
              <a:t>How many </a:t>
            </a:r>
            <a:r>
              <a:rPr dirty="0" sz="1400" spc="-5" b="1" i="1">
                <a:latin typeface="Times New Roman"/>
                <a:cs typeface="Times New Roman"/>
              </a:rPr>
              <a:t>branches </a:t>
            </a:r>
            <a:r>
              <a:rPr dirty="0" sz="1400" b="1" i="1">
                <a:latin typeface="Times New Roman"/>
                <a:cs typeface="Times New Roman"/>
              </a:rPr>
              <a:t>and </a:t>
            </a:r>
            <a:r>
              <a:rPr dirty="0" sz="1400" spc="-10" b="1" i="1">
                <a:latin typeface="Times New Roman"/>
                <a:cs typeface="Times New Roman"/>
              </a:rPr>
              <a:t>node </a:t>
            </a:r>
            <a:r>
              <a:rPr dirty="0" sz="1400" spc="-5" b="1" i="1">
                <a:latin typeface="Times New Roman"/>
                <a:cs typeface="Times New Roman"/>
              </a:rPr>
              <a:t>does the circuit </a:t>
            </a:r>
            <a:r>
              <a:rPr dirty="0" sz="1400" b="1" i="1">
                <a:latin typeface="Times New Roman"/>
                <a:cs typeface="Times New Roman"/>
              </a:rPr>
              <a:t>in </a:t>
            </a:r>
            <a:r>
              <a:rPr dirty="0" sz="1400" spc="-5" b="1" i="1">
                <a:latin typeface="Times New Roman"/>
                <a:cs typeface="Times New Roman"/>
              </a:rPr>
              <a:t>Fig. </a:t>
            </a:r>
            <a:r>
              <a:rPr dirty="0" sz="1400" b="1" i="1">
                <a:latin typeface="Times New Roman"/>
                <a:cs typeface="Times New Roman"/>
              </a:rPr>
              <a:t>4</a:t>
            </a:r>
            <a:r>
              <a:rPr dirty="0" sz="1400" spc="-5" b="1" i="1">
                <a:latin typeface="Times New Roman"/>
                <a:cs typeface="Times New Roman"/>
              </a:rPr>
              <a:t> </a:t>
            </a:r>
            <a:r>
              <a:rPr dirty="0" sz="1400" spc="-10" b="1" i="1">
                <a:latin typeface="Times New Roman"/>
                <a:cs typeface="Times New Roman"/>
              </a:rPr>
              <a:t>have?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4482820"/>
            <a:ext cx="5302250" cy="2475230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30"/>
              </a:spcBef>
            </a:pPr>
            <a:r>
              <a:rPr dirty="0" sz="1400" spc="-5" b="1">
                <a:latin typeface="Times New Roman"/>
                <a:cs typeface="Times New Roman"/>
              </a:rPr>
              <a:t>Fig.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400" b="1">
                <a:latin typeface="Times New Roman"/>
                <a:cs typeface="Times New Roman"/>
              </a:rPr>
              <a:t>2-8 </a:t>
            </a:r>
            <a:r>
              <a:rPr dirty="0" sz="1400" spc="-5" b="1">
                <a:latin typeface="Times New Roman"/>
                <a:cs typeface="Times New Roman"/>
              </a:rPr>
              <a:t>Kirchhoff’s</a:t>
            </a:r>
            <a:r>
              <a:rPr dirty="0" sz="1400" spc="-10" b="1">
                <a:latin typeface="Times New Roman"/>
                <a:cs typeface="Times New Roman"/>
              </a:rPr>
              <a:t> Laws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10"/>
              </a:lnSpc>
              <a:spcBef>
                <a:spcPts val="180"/>
              </a:spcBef>
            </a:pPr>
            <a:r>
              <a:rPr dirty="0" sz="1400" spc="-10">
                <a:latin typeface="Times New Roman"/>
                <a:cs typeface="Times New Roman"/>
              </a:rPr>
              <a:t>Ohm’s </a:t>
            </a:r>
            <a:r>
              <a:rPr dirty="0" sz="1400">
                <a:latin typeface="Times New Roman"/>
                <a:cs typeface="Times New Roman"/>
              </a:rPr>
              <a:t>law by </a:t>
            </a:r>
            <a:r>
              <a:rPr dirty="0" sz="1400" spc="-5">
                <a:latin typeface="Times New Roman"/>
                <a:cs typeface="Times New Roman"/>
              </a:rPr>
              <a:t>itself is not sufficient to </a:t>
            </a:r>
            <a:r>
              <a:rPr dirty="0" sz="1400" spc="-10">
                <a:latin typeface="Times New Roman"/>
                <a:cs typeface="Times New Roman"/>
              </a:rPr>
              <a:t>analyze </a:t>
            </a:r>
            <a:r>
              <a:rPr dirty="0" sz="1400" spc="-5">
                <a:latin typeface="Times New Roman"/>
                <a:cs typeface="Times New Roman"/>
              </a:rPr>
              <a:t>circuits. However, when </a:t>
            </a:r>
            <a:r>
              <a:rPr dirty="0" sz="1400" spc="-10">
                <a:latin typeface="Times New Roman"/>
                <a:cs typeface="Times New Roman"/>
              </a:rPr>
              <a:t>it 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coupled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with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Kirchhoff’s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two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laws,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we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have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sufficient,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powerful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set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10"/>
              </a:lnSpc>
              <a:spcBef>
                <a:spcPts val="20"/>
              </a:spcBef>
            </a:pP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tools for analyzing </a:t>
            </a:r>
            <a:r>
              <a:rPr dirty="0" sz="1400">
                <a:latin typeface="Times New Roman"/>
                <a:cs typeface="Times New Roman"/>
              </a:rPr>
              <a:t>a large </a:t>
            </a:r>
            <a:r>
              <a:rPr dirty="0" sz="1400" spc="-5">
                <a:latin typeface="Times New Roman"/>
                <a:cs typeface="Times New Roman"/>
              </a:rPr>
              <a:t>variety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electric circuits. Kirchhoff’s laws  were  first  introduced  in  1847  </a:t>
            </a:r>
            <a:r>
              <a:rPr dirty="0" sz="1400">
                <a:latin typeface="Times New Roman"/>
                <a:cs typeface="Times New Roman"/>
              </a:rPr>
              <a:t>by the  </a:t>
            </a:r>
            <a:r>
              <a:rPr dirty="0" sz="1400" spc="-5">
                <a:latin typeface="Times New Roman"/>
                <a:cs typeface="Times New Roman"/>
              </a:rPr>
              <a:t>German  physicist  </a:t>
            </a:r>
            <a:r>
              <a:rPr dirty="0" sz="1400" spc="-10">
                <a:latin typeface="Times New Roman"/>
                <a:cs typeface="Times New Roman"/>
              </a:rPr>
              <a:t>Gustav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Robert</a:t>
            </a:r>
            <a:endParaRPr sz="1400">
              <a:latin typeface="Times New Roman"/>
              <a:cs typeface="Times New Roman"/>
            </a:endParaRPr>
          </a:p>
          <a:p>
            <a:pPr marL="12700" marR="5715">
              <a:lnSpc>
                <a:spcPts val="241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Kirchhoff (1824–1887). These laws are formally known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Kirchhoff’s  current </a:t>
            </a:r>
            <a:r>
              <a:rPr dirty="0" sz="1400">
                <a:latin typeface="Times New Roman"/>
                <a:cs typeface="Times New Roman"/>
              </a:rPr>
              <a:t>law </a:t>
            </a:r>
            <a:r>
              <a:rPr dirty="0" sz="1400" spc="-5">
                <a:latin typeface="Times New Roman"/>
                <a:cs typeface="Times New Roman"/>
              </a:rPr>
              <a:t>(KCL) and Kirchhoff’s voltage </a:t>
            </a:r>
            <a:r>
              <a:rPr dirty="0" sz="1400">
                <a:latin typeface="Times New Roman"/>
                <a:cs typeface="Times New Roman"/>
              </a:rPr>
              <a:t>law </a:t>
            </a:r>
            <a:r>
              <a:rPr dirty="0" sz="1400" spc="-5">
                <a:latin typeface="Times New Roman"/>
                <a:cs typeface="Times New Roman"/>
              </a:rPr>
              <a:t>(KVL).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46530" y="7083678"/>
            <a:ext cx="5469255" cy="696595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wrap="square" lIns="0" tIns="25400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200"/>
              </a:spcBef>
            </a:pPr>
            <a:r>
              <a:rPr dirty="0" sz="1400" spc="-5" b="1" i="1">
                <a:latin typeface="Times New Roman"/>
                <a:cs typeface="Times New Roman"/>
              </a:rPr>
              <a:t>Kirchhoff’s</a:t>
            </a:r>
            <a:r>
              <a:rPr dirty="0" sz="1400" spc="8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current</a:t>
            </a:r>
            <a:r>
              <a:rPr dirty="0" sz="1400" spc="9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law</a:t>
            </a:r>
            <a:r>
              <a:rPr dirty="0" sz="1400" spc="9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(KCL)</a:t>
            </a:r>
            <a:r>
              <a:rPr dirty="0" sz="1400" spc="95" b="1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states</a:t>
            </a:r>
            <a:r>
              <a:rPr dirty="0" sz="1400" spc="100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that</a:t>
            </a:r>
            <a:r>
              <a:rPr dirty="0" sz="1400" spc="90" i="1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the</a:t>
            </a:r>
            <a:r>
              <a:rPr dirty="0" sz="1400" spc="85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algebraic</a:t>
            </a:r>
            <a:r>
              <a:rPr dirty="0" sz="1400" spc="85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sum</a:t>
            </a:r>
            <a:r>
              <a:rPr dirty="0" sz="1400" spc="90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of</a:t>
            </a:r>
            <a:r>
              <a:rPr dirty="0" sz="1400" spc="90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currents</a:t>
            </a:r>
            <a:endParaRPr sz="1400">
              <a:latin typeface="Times New Roman"/>
              <a:cs typeface="Times New Roman"/>
            </a:endParaRPr>
          </a:p>
          <a:p>
            <a:pPr marL="96520">
              <a:lnSpc>
                <a:spcPct val="100000"/>
              </a:lnSpc>
              <a:spcBef>
                <a:spcPts val="745"/>
              </a:spcBef>
            </a:pPr>
            <a:r>
              <a:rPr dirty="0" sz="1400" spc="-5" i="1">
                <a:latin typeface="Times New Roman"/>
                <a:cs typeface="Times New Roman"/>
              </a:rPr>
              <a:t>entering </a:t>
            </a:r>
            <a:r>
              <a:rPr dirty="0" sz="1400" i="1">
                <a:latin typeface="Times New Roman"/>
                <a:cs typeface="Times New Roman"/>
              </a:rPr>
              <a:t>a </a:t>
            </a:r>
            <a:r>
              <a:rPr dirty="0" sz="1400" spc="-5" i="1">
                <a:latin typeface="Times New Roman"/>
                <a:cs typeface="Times New Roman"/>
              </a:rPr>
              <a:t>node (or </a:t>
            </a:r>
            <a:r>
              <a:rPr dirty="0" sz="1400" i="1">
                <a:latin typeface="Times New Roman"/>
                <a:cs typeface="Times New Roman"/>
              </a:rPr>
              <a:t>a </a:t>
            </a:r>
            <a:r>
              <a:rPr dirty="0" sz="1400" spc="-5" i="1">
                <a:latin typeface="Times New Roman"/>
                <a:cs typeface="Times New Roman"/>
              </a:rPr>
              <a:t>closed boundary) is</a:t>
            </a:r>
            <a:r>
              <a:rPr dirty="0" sz="1400" spc="10" i="1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zero.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7655135"/>
            <a:ext cx="2463800" cy="1095375"/>
          </a:xfrm>
          <a:prstGeom prst="rect">
            <a:avLst/>
          </a:prstGeom>
        </p:spPr>
        <p:txBody>
          <a:bodyPr wrap="square" lIns="0" tIns="13652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75"/>
              </a:spcBef>
            </a:pPr>
            <a:r>
              <a:rPr dirty="0" sz="1400" spc="-5">
                <a:latin typeface="Times New Roman"/>
                <a:cs typeface="Times New Roman"/>
              </a:rPr>
              <a:t>Mathematically, </a:t>
            </a:r>
            <a:r>
              <a:rPr dirty="0" sz="1400">
                <a:latin typeface="Times New Roman"/>
                <a:cs typeface="Times New Roman"/>
              </a:rPr>
              <a:t>KCL </a:t>
            </a:r>
            <a:r>
              <a:rPr dirty="0" sz="1400" spc="-5">
                <a:latin typeface="Times New Roman"/>
                <a:cs typeface="Times New Roman"/>
              </a:rPr>
              <a:t>implies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  <a:p>
            <a:pPr algn="r" marR="641350">
              <a:lnSpc>
                <a:spcPct val="100000"/>
              </a:lnSpc>
              <a:spcBef>
                <a:spcPts val="690"/>
              </a:spcBef>
            </a:pPr>
            <a:r>
              <a:rPr dirty="0" sz="1000" spc="25">
                <a:latin typeface="Cambria Math"/>
                <a:cs typeface="Cambria Math"/>
              </a:rPr>
              <a:t>𝑁</a:t>
            </a:r>
            <a:endParaRPr sz="1000">
              <a:latin typeface="Cambria Math"/>
              <a:cs typeface="Cambria Math"/>
            </a:endParaRPr>
          </a:p>
          <a:p>
            <a:pPr algn="r" marR="52705">
              <a:lnSpc>
                <a:spcPct val="100000"/>
              </a:lnSpc>
              <a:spcBef>
                <a:spcPts val="490"/>
              </a:spcBef>
            </a:pP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6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𝑖</a:t>
            </a:r>
            <a:r>
              <a:rPr dirty="0" baseline="-16666" sz="1500" spc="44">
                <a:latin typeface="Cambria Math"/>
                <a:cs typeface="Cambria Math"/>
              </a:rPr>
              <a:t>𝑛 </a:t>
            </a:r>
            <a:r>
              <a:rPr dirty="0" sz="1400">
                <a:latin typeface="Cambria Math"/>
                <a:cs typeface="Cambria Math"/>
              </a:rPr>
              <a:t>= 0</a:t>
            </a:r>
            <a:endParaRPr sz="1400">
              <a:latin typeface="Cambria Math"/>
              <a:cs typeface="Cambria Math"/>
            </a:endParaRPr>
          </a:p>
          <a:p>
            <a:pPr algn="r" marR="561340">
              <a:lnSpc>
                <a:spcPct val="100000"/>
              </a:lnSpc>
              <a:spcBef>
                <a:spcPts val="509"/>
              </a:spcBef>
            </a:pPr>
            <a:r>
              <a:rPr dirty="0" sz="1000" spc="150">
                <a:latin typeface="Cambria Math"/>
                <a:cs typeface="Cambria Math"/>
              </a:rPr>
              <a:t>𝑛</a:t>
            </a:r>
            <a:r>
              <a:rPr dirty="0" sz="1000" spc="-30">
                <a:latin typeface="Cambria Math"/>
                <a:cs typeface="Cambria Math"/>
              </a:rPr>
              <a:t>=</a:t>
            </a: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00753" y="8292845"/>
            <a:ext cx="3009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(</a:t>
            </a:r>
            <a:r>
              <a:rPr dirty="0" sz="1400" spc="-1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8698839"/>
            <a:ext cx="5302250" cy="641350"/>
          </a:xfrm>
          <a:prstGeom prst="rect">
            <a:avLst/>
          </a:prstGeom>
        </p:spPr>
        <p:txBody>
          <a:bodyPr wrap="square" lIns="0" tIns="1066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400" spc="-5">
                <a:latin typeface="Times New Roman"/>
                <a:cs typeface="Times New Roman"/>
              </a:rPr>
              <a:t>Where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N</a:t>
            </a:r>
            <a:r>
              <a:rPr dirty="0" sz="1400" spc="145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number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branches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connected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node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and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𝑖</a:t>
            </a:r>
            <a:r>
              <a:rPr dirty="0" baseline="-16666" sz="1500" spc="44">
                <a:latin typeface="Cambria Math"/>
                <a:cs typeface="Cambria Math"/>
              </a:rPr>
              <a:t>𝑛</a:t>
            </a:r>
            <a:r>
              <a:rPr dirty="0" baseline="-16666" sz="1500" spc="247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5" i="1">
                <a:latin typeface="Times New Roman"/>
                <a:cs typeface="Times New Roman"/>
              </a:rPr>
              <a:t>nth </a:t>
            </a:r>
            <a:r>
              <a:rPr dirty="0" sz="1400" spc="-5">
                <a:latin typeface="Times New Roman"/>
                <a:cs typeface="Times New Roman"/>
              </a:rPr>
              <a:t>current entering (or leaving) the node. </a:t>
            </a:r>
            <a:r>
              <a:rPr dirty="0" sz="1400">
                <a:latin typeface="Times New Roman"/>
                <a:cs typeface="Times New Roman"/>
              </a:rPr>
              <a:t>By this </a:t>
            </a:r>
            <a:r>
              <a:rPr dirty="0" sz="1400" spc="-5">
                <a:latin typeface="Times New Roman"/>
                <a:cs typeface="Times New Roman"/>
              </a:rPr>
              <a:t>law, currents entering</a:t>
            </a:r>
            <a:r>
              <a:rPr dirty="0" sz="1400" spc="3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643252" y="3495472"/>
            <a:ext cx="2487289" cy="9733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1094" y="6816852"/>
            <a:ext cx="5273675" cy="15913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30604" y="429259"/>
            <a:ext cx="5301615" cy="22288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1144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6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700"/>
              </a:lnSpc>
            </a:pPr>
            <a:r>
              <a:rPr dirty="0" sz="1400" spc="-5">
                <a:latin typeface="Times New Roman"/>
                <a:cs typeface="Times New Roman"/>
              </a:rPr>
              <a:t>node may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regarded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positive, while currents leaving the node may </a:t>
            </a:r>
            <a:r>
              <a:rPr dirty="0" sz="1400">
                <a:latin typeface="Times New Roman"/>
                <a:cs typeface="Times New Roman"/>
              </a:rPr>
              <a:t>be  </a:t>
            </a:r>
            <a:r>
              <a:rPr dirty="0" sz="1400" spc="-5">
                <a:latin typeface="Times New Roman"/>
                <a:cs typeface="Times New Roman"/>
              </a:rPr>
              <a:t>taken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negative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vice versa.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Fig.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5,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example,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shaded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area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can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enclose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entire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system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 algn="just" marL="12700" marR="10160">
              <a:lnSpc>
                <a:spcPct val="1436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complex network,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it can simply provide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connection point (junction) 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displayed currents.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each case, the current entering must equal  that leaving,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required </a:t>
            </a:r>
            <a:r>
              <a:rPr dirty="0" sz="1400">
                <a:latin typeface="Times New Roman"/>
                <a:cs typeface="Times New Roman"/>
              </a:rPr>
              <a:t>by above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33954" y="5114670"/>
            <a:ext cx="2692400" cy="1692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Fig. </a:t>
            </a:r>
            <a:r>
              <a:rPr dirty="0" sz="1200">
                <a:latin typeface="Times New Roman"/>
                <a:cs typeface="Times New Roman"/>
              </a:rPr>
              <a:t>5 </a:t>
            </a:r>
            <a:r>
              <a:rPr dirty="0" sz="1200" spc="-5" i="1">
                <a:latin typeface="Times New Roman"/>
                <a:cs typeface="Times New Roman"/>
              </a:rPr>
              <a:t>Introducing </a:t>
            </a:r>
            <a:r>
              <a:rPr dirty="0" sz="1200" i="1">
                <a:latin typeface="Times New Roman"/>
                <a:cs typeface="Times New Roman"/>
              </a:rPr>
              <a:t>Kirchhoff </a:t>
            </a:r>
            <a:r>
              <a:rPr dirty="0" sz="1200" spc="-5" i="1">
                <a:latin typeface="Times New Roman"/>
                <a:cs typeface="Times New Roman"/>
              </a:rPr>
              <a:t>’s current</a:t>
            </a:r>
            <a:r>
              <a:rPr dirty="0" sz="1200" i="1">
                <a:latin typeface="Times New Roman"/>
                <a:cs typeface="Times New Roman"/>
              </a:rPr>
              <a:t> law.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00">
              <a:latin typeface="Times New Roman"/>
              <a:cs typeface="Times New Roman"/>
            </a:endParaRPr>
          </a:p>
          <a:p>
            <a:pPr algn="ctr" marR="635">
              <a:lnSpc>
                <a:spcPct val="100000"/>
              </a:lnSpc>
              <a:spcBef>
                <a:spcPts val="5"/>
              </a:spcBef>
            </a:pP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-30">
                <a:latin typeface="Cambria Math"/>
                <a:cs typeface="Cambria Math"/>
              </a:rPr>
              <a:t>𝐼</a:t>
            </a:r>
            <a:r>
              <a:rPr dirty="0" baseline="-16666" sz="1500" spc="-44">
                <a:latin typeface="Cambria Math"/>
                <a:cs typeface="Cambria Math"/>
              </a:rPr>
              <a:t>𝑖</a:t>
            </a:r>
            <a:r>
              <a:rPr dirty="0" baseline="-16666" sz="1500" spc="11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𝐼</a:t>
            </a:r>
            <a:r>
              <a:rPr dirty="0" baseline="-16666" sz="1500" spc="-30">
                <a:latin typeface="Cambria Math"/>
                <a:cs typeface="Cambria Math"/>
              </a:rPr>
              <a:t>𝑜</a:t>
            </a:r>
            <a:endParaRPr baseline="-16666" sz="15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1415"/>
              </a:spcBef>
            </a:pPr>
            <a:r>
              <a:rPr dirty="0" sz="1400" spc="-55">
                <a:latin typeface="Cambria Math"/>
                <a:cs typeface="Cambria Math"/>
              </a:rPr>
              <a:t>𝐼</a:t>
            </a:r>
            <a:r>
              <a:rPr dirty="0" baseline="-16666" sz="1500" spc="-82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35">
                <a:latin typeface="Cambria Math"/>
                <a:cs typeface="Cambria Math"/>
              </a:rPr>
              <a:t>𝐼</a:t>
            </a:r>
            <a:r>
              <a:rPr dirty="0" baseline="-16666" sz="1500" spc="-52">
                <a:latin typeface="Cambria Math"/>
                <a:cs typeface="Cambria Math"/>
              </a:rPr>
              <a:t>4</a:t>
            </a:r>
            <a:r>
              <a:rPr dirty="0" baseline="-16666" sz="1500" spc="2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35">
                <a:latin typeface="Cambria Math"/>
                <a:cs typeface="Cambria Math"/>
              </a:rPr>
              <a:t>𝐼</a:t>
            </a:r>
            <a:r>
              <a:rPr dirty="0" baseline="-16666" sz="1500" spc="-52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35">
                <a:latin typeface="Cambria Math"/>
                <a:cs typeface="Cambria Math"/>
              </a:rPr>
              <a:t>𝐼</a:t>
            </a:r>
            <a:r>
              <a:rPr dirty="0" baseline="-16666" sz="1500" spc="-52">
                <a:latin typeface="Cambria Math"/>
                <a:cs typeface="Cambria Math"/>
              </a:rPr>
              <a:t>3</a:t>
            </a:r>
            <a:endParaRPr baseline="-16666" sz="1500">
              <a:latin typeface="Cambria Math"/>
              <a:cs typeface="Cambria Math"/>
            </a:endParaRPr>
          </a:p>
          <a:p>
            <a:pPr algn="ctr" marR="27305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Cambria Math"/>
                <a:cs typeface="Cambria Math"/>
              </a:rPr>
              <a:t>4 𝐴 + 8 𝐴 = 2 𝐴 + 10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𝐴</a:t>
            </a:r>
            <a:endParaRPr sz="1400">
              <a:latin typeface="Cambria Math"/>
              <a:cs typeface="Cambria Math"/>
            </a:endParaRPr>
          </a:p>
          <a:p>
            <a:pPr algn="ctr" marR="27305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Cambria Math"/>
                <a:cs typeface="Cambria Math"/>
              </a:rPr>
              <a:t>12 𝐴 = 12</a:t>
            </a:r>
            <a:r>
              <a:rPr dirty="0" sz="1400" spc="1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𝐴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42310" y="2796405"/>
            <a:ext cx="2017390" cy="22275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993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7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6530" y="942593"/>
            <a:ext cx="5469255" cy="697230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wrap="square" lIns="0" tIns="29845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23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The </a:t>
            </a:r>
            <a:r>
              <a:rPr dirty="0" sz="1400" spc="-10" b="1" i="1">
                <a:latin typeface="Times New Roman"/>
                <a:cs typeface="Times New Roman"/>
              </a:rPr>
              <a:t>sum </a:t>
            </a:r>
            <a:r>
              <a:rPr dirty="0" sz="1400" b="1" i="1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the currents entering </a:t>
            </a:r>
            <a:r>
              <a:rPr dirty="0" sz="1400" b="1" i="1">
                <a:latin typeface="Times New Roman"/>
                <a:cs typeface="Times New Roman"/>
              </a:rPr>
              <a:t>a </a:t>
            </a:r>
            <a:r>
              <a:rPr dirty="0" sz="1400" spc="-5" b="1" i="1">
                <a:latin typeface="Times New Roman"/>
                <a:cs typeface="Times New Roman"/>
              </a:rPr>
              <a:t>node is equal to </a:t>
            </a:r>
            <a:r>
              <a:rPr dirty="0" sz="1400" b="1" i="1">
                <a:latin typeface="Times New Roman"/>
                <a:cs typeface="Times New Roman"/>
              </a:rPr>
              <a:t>the </a:t>
            </a:r>
            <a:r>
              <a:rPr dirty="0" sz="1400" spc="-10" b="1" i="1">
                <a:latin typeface="Times New Roman"/>
                <a:cs typeface="Times New Roman"/>
              </a:rPr>
              <a:t>sum </a:t>
            </a:r>
            <a:r>
              <a:rPr dirty="0" sz="1400" b="1" i="1">
                <a:latin typeface="Times New Roman"/>
                <a:cs typeface="Times New Roman"/>
              </a:rPr>
              <a:t>of</a:t>
            </a:r>
            <a:r>
              <a:rPr dirty="0" sz="1400" spc="4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96520">
              <a:lnSpc>
                <a:spcPct val="100000"/>
              </a:lnSpc>
              <a:spcBef>
                <a:spcPts val="750"/>
              </a:spcBef>
            </a:pPr>
            <a:r>
              <a:rPr dirty="0" sz="1400" spc="-5" b="1" i="1">
                <a:latin typeface="Times New Roman"/>
                <a:cs typeface="Times New Roman"/>
              </a:rPr>
              <a:t>currents leaving the</a:t>
            </a:r>
            <a:r>
              <a:rPr dirty="0" sz="1400" b="1" i="1">
                <a:latin typeface="Times New Roman"/>
                <a:cs typeface="Times New Roman"/>
              </a:rPr>
              <a:t> node.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1813914"/>
            <a:ext cx="5299075" cy="6381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 4/ Determine currents </a:t>
            </a:r>
            <a:r>
              <a:rPr dirty="0" sz="1400" spc="10" b="1" i="1">
                <a:latin typeface="Times New Roman"/>
                <a:cs typeface="Times New Roman"/>
              </a:rPr>
              <a:t>I</a:t>
            </a:r>
            <a:r>
              <a:rPr dirty="0" baseline="-12345" sz="1350" spc="15" b="1" i="1">
                <a:latin typeface="Times New Roman"/>
                <a:cs typeface="Times New Roman"/>
              </a:rPr>
              <a:t>3 </a:t>
            </a:r>
            <a:r>
              <a:rPr dirty="0" sz="1400" b="1" i="1">
                <a:latin typeface="Times New Roman"/>
                <a:cs typeface="Times New Roman"/>
              </a:rPr>
              <a:t>and </a:t>
            </a:r>
            <a:r>
              <a:rPr dirty="0" sz="1400" spc="-5" b="1" i="1">
                <a:latin typeface="Times New Roman"/>
                <a:cs typeface="Times New Roman"/>
              </a:rPr>
              <a:t>I</a:t>
            </a:r>
            <a:r>
              <a:rPr dirty="0" baseline="-12345" sz="1350" spc="-7" b="1" i="1">
                <a:latin typeface="Times New Roman"/>
                <a:cs typeface="Times New Roman"/>
              </a:rPr>
              <a:t>4 </a:t>
            </a:r>
            <a:r>
              <a:rPr dirty="0" sz="1400" b="1" i="1">
                <a:latin typeface="Times New Roman"/>
                <a:cs typeface="Times New Roman"/>
              </a:rPr>
              <a:t>in </a:t>
            </a:r>
            <a:r>
              <a:rPr dirty="0" sz="1400" spc="-5" b="1" i="1">
                <a:latin typeface="Times New Roman"/>
                <a:cs typeface="Times New Roman"/>
              </a:rPr>
              <a:t>Fig. </a:t>
            </a:r>
            <a:r>
              <a:rPr dirty="0" sz="1400" b="1" i="1">
                <a:latin typeface="Times New Roman"/>
                <a:cs typeface="Times New Roman"/>
              </a:rPr>
              <a:t>6 </a:t>
            </a:r>
            <a:r>
              <a:rPr dirty="0" sz="1400" spc="-5" b="1" i="1">
                <a:latin typeface="Times New Roman"/>
                <a:cs typeface="Times New Roman"/>
              </a:rPr>
              <a:t>using Kirchhoff’s  </a:t>
            </a:r>
            <a:r>
              <a:rPr dirty="0" sz="1400" b="1" i="1">
                <a:latin typeface="Times New Roman"/>
                <a:cs typeface="Times New Roman"/>
              </a:rPr>
              <a:t>current</a:t>
            </a:r>
            <a:r>
              <a:rPr dirty="0" sz="1400" spc="-2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law.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4636134"/>
            <a:ext cx="5299710" cy="85851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Fig. 6 </a:t>
            </a:r>
            <a:r>
              <a:rPr dirty="0" sz="1400" spc="-5" i="1">
                <a:latin typeface="Times New Roman"/>
                <a:cs typeface="Times New Roman"/>
              </a:rPr>
              <a:t>Two-node configuration for Example.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spc="-5" b="1" i="1">
                <a:latin typeface="Times New Roman"/>
                <a:cs typeface="Times New Roman"/>
              </a:rPr>
              <a:t>Example </a:t>
            </a:r>
            <a:r>
              <a:rPr dirty="0" sz="1400" b="1" i="1">
                <a:latin typeface="Times New Roman"/>
                <a:cs typeface="Times New Roman"/>
              </a:rPr>
              <a:t>5- </a:t>
            </a:r>
            <a:r>
              <a:rPr dirty="0" sz="1400" spc="-5" b="1" i="1">
                <a:latin typeface="Times New Roman"/>
                <a:cs typeface="Times New Roman"/>
              </a:rPr>
              <a:t>Determine currents </a:t>
            </a:r>
            <a:r>
              <a:rPr dirty="0" sz="1400" spc="5" b="1" i="1">
                <a:latin typeface="Times New Roman"/>
                <a:cs typeface="Times New Roman"/>
              </a:rPr>
              <a:t>I</a:t>
            </a:r>
            <a:r>
              <a:rPr dirty="0" baseline="-12345" sz="1350" spc="7" b="1" i="1">
                <a:latin typeface="Times New Roman"/>
                <a:cs typeface="Times New Roman"/>
              </a:rPr>
              <a:t>1</a:t>
            </a:r>
            <a:r>
              <a:rPr dirty="0" sz="1400" spc="5" b="1" i="1">
                <a:latin typeface="Times New Roman"/>
                <a:cs typeface="Times New Roman"/>
              </a:rPr>
              <a:t>, </a:t>
            </a:r>
            <a:r>
              <a:rPr dirty="0" sz="1400" b="1" i="1">
                <a:latin typeface="Times New Roman"/>
                <a:cs typeface="Times New Roman"/>
              </a:rPr>
              <a:t>I</a:t>
            </a:r>
            <a:r>
              <a:rPr dirty="0" baseline="-12345" sz="1350" b="1" i="1">
                <a:latin typeface="Times New Roman"/>
                <a:cs typeface="Times New Roman"/>
              </a:rPr>
              <a:t>3</a:t>
            </a:r>
            <a:r>
              <a:rPr dirty="0" sz="1400" b="1" i="1">
                <a:latin typeface="Times New Roman"/>
                <a:cs typeface="Times New Roman"/>
              </a:rPr>
              <a:t>, </a:t>
            </a:r>
            <a:r>
              <a:rPr dirty="0" sz="1400" spc="-5" b="1" i="1">
                <a:latin typeface="Times New Roman"/>
                <a:cs typeface="Times New Roman"/>
              </a:rPr>
              <a:t>I</a:t>
            </a:r>
            <a:r>
              <a:rPr dirty="0" baseline="-12345" sz="1350" spc="-7" b="1" i="1">
                <a:latin typeface="Times New Roman"/>
                <a:cs typeface="Times New Roman"/>
              </a:rPr>
              <a:t>4</a:t>
            </a:r>
            <a:r>
              <a:rPr dirty="0" sz="1400" spc="-5" b="1" i="1">
                <a:latin typeface="Times New Roman"/>
                <a:cs typeface="Times New Roman"/>
              </a:rPr>
              <a:t>, </a:t>
            </a:r>
            <a:r>
              <a:rPr dirty="0" sz="1400" b="1" i="1">
                <a:latin typeface="Times New Roman"/>
                <a:cs typeface="Times New Roman"/>
              </a:rPr>
              <a:t>and I</a:t>
            </a:r>
            <a:r>
              <a:rPr dirty="0" baseline="-12345" sz="1350" b="1" i="1">
                <a:latin typeface="Times New Roman"/>
                <a:cs typeface="Times New Roman"/>
              </a:rPr>
              <a:t>5 </a:t>
            </a:r>
            <a:r>
              <a:rPr dirty="0" sz="1400" spc="-10" b="1" i="1">
                <a:latin typeface="Times New Roman"/>
                <a:cs typeface="Times New Roman"/>
              </a:rPr>
              <a:t>for </a:t>
            </a:r>
            <a:r>
              <a:rPr dirty="0" sz="1400" b="1" i="1">
                <a:latin typeface="Times New Roman"/>
                <a:cs typeface="Times New Roman"/>
              </a:rPr>
              <a:t>the </a:t>
            </a:r>
            <a:r>
              <a:rPr dirty="0" sz="1400" spc="-10" b="1" i="1">
                <a:latin typeface="Times New Roman"/>
                <a:cs typeface="Times New Roman"/>
              </a:rPr>
              <a:t>network </a:t>
            </a:r>
            <a:r>
              <a:rPr dirty="0" sz="1400" b="1" i="1">
                <a:latin typeface="Times New Roman"/>
                <a:cs typeface="Times New Roman"/>
              </a:rPr>
              <a:t>in </a:t>
            </a:r>
            <a:r>
              <a:rPr dirty="0" sz="1200" spc="-5" b="1" i="1">
                <a:latin typeface="Times New Roman"/>
                <a:cs typeface="Times New Roman"/>
              </a:rPr>
              <a:t>Fig.</a:t>
            </a:r>
            <a:r>
              <a:rPr dirty="0" sz="1200" spc="-4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7.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91639" y="7396352"/>
            <a:ext cx="31756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Fig. 7 </a:t>
            </a:r>
            <a:r>
              <a:rPr dirty="0" sz="1400" spc="-5" i="1">
                <a:latin typeface="Times New Roman"/>
                <a:cs typeface="Times New Roman"/>
              </a:rPr>
              <a:t>Four-node configuration for</a:t>
            </a:r>
            <a:r>
              <a:rPr dirty="0" sz="1400" spc="-55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49628" y="2689986"/>
            <a:ext cx="3730996" cy="18166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01218" y="5628125"/>
            <a:ext cx="4383402" cy="1682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993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8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6530" y="1249171"/>
            <a:ext cx="5469255" cy="696595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wrap="square" lIns="0" tIns="29845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23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Kirchhoff’s</a:t>
            </a:r>
            <a:r>
              <a:rPr dirty="0" sz="1400" spc="4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voltage</a:t>
            </a:r>
            <a:r>
              <a:rPr dirty="0" sz="1400" spc="4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law</a:t>
            </a:r>
            <a:r>
              <a:rPr dirty="0" sz="1400" spc="55" b="1" i="1">
                <a:latin typeface="Times New Roman"/>
                <a:cs typeface="Times New Roman"/>
              </a:rPr>
              <a:t> </a:t>
            </a:r>
            <a:r>
              <a:rPr dirty="0" sz="1400" spc="-10" b="1" i="1">
                <a:latin typeface="Times New Roman"/>
                <a:cs typeface="Times New Roman"/>
              </a:rPr>
              <a:t>(KVL)</a:t>
            </a:r>
            <a:r>
              <a:rPr dirty="0" sz="1400" spc="5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states</a:t>
            </a:r>
            <a:r>
              <a:rPr dirty="0" sz="1400" spc="5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that</a:t>
            </a:r>
            <a:r>
              <a:rPr dirty="0" sz="1400" spc="4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the</a:t>
            </a:r>
            <a:r>
              <a:rPr dirty="0" sz="1400" spc="4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algebraic</a:t>
            </a:r>
            <a:r>
              <a:rPr dirty="0" sz="1400" spc="45" b="1" i="1">
                <a:latin typeface="Times New Roman"/>
                <a:cs typeface="Times New Roman"/>
              </a:rPr>
              <a:t> </a:t>
            </a:r>
            <a:r>
              <a:rPr dirty="0" sz="1400" spc="-10" b="1" i="1">
                <a:latin typeface="Times New Roman"/>
                <a:cs typeface="Times New Roman"/>
              </a:rPr>
              <a:t>sum</a:t>
            </a:r>
            <a:r>
              <a:rPr dirty="0" sz="1400" spc="6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of</a:t>
            </a:r>
            <a:r>
              <a:rPr dirty="0" sz="1400" spc="45" b="1" i="1">
                <a:latin typeface="Times New Roman"/>
                <a:cs typeface="Times New Roman"/>
              </a:rPr>
              <a:t> </a:t>
            </a:r>
            <a:r>
              <a:rPr dirty="0" sz="1400" spc="-10" b="1" i="1">
                <a:latin typeface="Times New Roman"/>
                <a:cs typeface="Times New Roman"/>
              </a:rPr>
              <a:t>all</a:t>
            </a:r>
            <a:endParaRPr sz="1400">
              <a:latin typeface="Times New Roman"/>
              <a:cs typeface="Times New Roman"/>
            </a:endParaRPr>
          </a:p>
          <a:p>
            <a:pPr marL="96520">
              <a:lnSpc>
                <a:spcPct val="100000"/>
              </a:lnSpc>
              <a:spcBef>
                <a:spcPts val="74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voltages around </a:t>
            </a:r>
            <a:r>
              <a:rPr dirty="0" sz="1400" b="1" i="1">
                <a:latin typeface="Times New Roman"/>
                <a:cs typeface="Times New Roman"/>
              </a:rPr>
              <a:t>a </a:t>
            </a:r>
            <a:r>
              <a:rPr dirty="0" sz="1400" spc="-5" b="1" i="1">
                <a:latin typeface="Times New Roman"/>
                <a:cs typeface="Times New Roman"/>
              </a:rPr>
              <a:t>closed path </a:t>
            </a:r>
            <a:r>
              <a:rPr dirty="0" sz="1400" spc="-10" b="1" i="1">
                <a:latin typeface="Times New Roman"/>
                <a:cs typeface="Times New Roman"/>
              </a:rPr>
              <a:t>(or </a:t>
            </a:r>
            <a:r>
              <a:rPr dirty="0" sz="1400" spc="-5" b="1" i="1">
                <a:latin typeface="Times New Roman"/>
                <a:cs typeface="Times New Roman"/>
              </a:rPr>
              <a:t>loop) is</a:t>
            </a:r>
            <a:r>
              <a:rPr dirty="0" sz="1400" spc="1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zero.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2128476"/>
            <a:ext cx="3098800" cy="1095375"/>
          </a:xfrm>
          <a:prstGeom prst="rect">
            <a:avLst/>
          </a:prstGeom>
        </p:spPr>
        <p:txBody>
          <a:bodyPr wrap="square" lIns="0" tIns="1365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75"/>
              </a:spcBef>
            </a:pPr>
            <a:r>
              <a:rPr dirty="0" sz="1400" spc="-5">
                <a:latin typeface="Times New Roman"/>
                <a:cs typeface="Times New Roman"/>
              </a:rPr>
              <a:t>Expressed mathematically, KVL states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  <a:p>
            <a:pPr algn="ctr" marL="370205">
              <a:lnSpc>
                <a:spcPct val="100000"/>
              </a:lnSpc>
              <a:spcBef>
                <a:spcPts val="690"/>
              </a:spcBef>
            </a:pPr>
            <a:r>
              <a:rPr dirty="0" sz="1000" spc="25">
                <a:latin typeface="Cambria Math"/>
                <a:cs typeface="Cambria Math"/>
              </a:rPr>
              <a:t>𝑀</a:t>
            </a:r>
            <a:endParaRPr sz="1000">
              <a:latin typeface="Cambria Math"/>
              <a:cs typeface="Cambria Math"/>
            </a:endParaRPr>
          </a:p>
          <a:p>
            <a:pPr marL="1617345">
              <a:lnSpc>
                <a:spcPct val="100000"/>
              </a:lnSpc>
              <a:spcBef>
                <a:spcPts val="489"/>
              </a:spcBef>
            </a:pP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𝑣</a:t>
            </a:r>
            <a:r>
              <a:rPr dirty="0" baseline="-16666" sz="1500" spc="7">
                <a:latin typeface="Cambria Math"/>
                <a:cs typeface="Cambria Math"/>
              </a:rPr>
              <a:t>𝑚 </a:t>
            </a:r>
            <a:r>
              <a:rPr dirty="0" sz="1400">
                <a:latin typeface="Cambria Math"/>
                <a:cs typeface="Cambria Math"/>
              </a:rPr>
              <a:t>= 0</a:t>
            </a:r>
            <a:endParaRPr sz="1400">
              <a:latin typeface="Cambria Math"/>
              <a:cs typeface="Cambria Math"/>
            </a:endParaRPr>
          </a:p>
          <a:p>
            <a:pPr algn="ctr" marL="372745">
              <a:lnSpc>
                <a:spcPct val="100000"/>
              </a:lnSpc>
              <a:spcBef>
                <a:spcPts val="505"/>
              </a:spcBef>
            </a:pPr>
            <a:r>
              <a:rPr dirty="0" sz="1000" spc="30">
                <a:latin typeface="Cambria Math"/>
                <a:cs typeface="Cambria Math"/>
              </a:rPr>
              <a:t>𝑚=1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52569" y="2765806"/>
            <a:ext cx="3009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(</a:t>
            </a:r>
            <a:r>
              <a:rPr dirty="0" sz="1400" spc="-1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3168371"/>
            <a:ext cx="5302250" cy="24828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10160">
              <a:lnSpc>
                <a:spcPct val="1437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i="1">
                <a:latin typeface="Times New Roman"/>
                <a:cs typeface="Times New Roman"/>
              </a:rPr>
              <a:t>M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voltages in the loop (or the number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-5">
                <a:latin typeface="Times New Roman"/>
                <a:cs typeface="Times New Roman"/>
              </a:rPr>
              <a:t>branches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loop) and </a:t>
            </a:r>
            <a:r>
              <a:rPr dirty="0" sz="1400" spc="-5" i="1">
                <a:latin typeface="Times New Roman"/>
                <a:cs typeface="Times New Roman"/>
              </a:rPr>
              <a:t>V</a:t>
            </a:r>
            <a:r>
              <a:rPr dirty="0" baseline="-12345" sz="1350" spc="-7" i="1">
                <a:latin typeface="Times New Roman"/>
                <a:cs typeface="Times New Roman"/>
              </a:rPr>
              <a:t>m </a:t>
            </a:r>
            <a:r>
              <a:rPr dirty="0" sz="1400">
                <a:latin typeface="Times New Roman"/>
                <a:cs typeface="Times New Roman"/>
              </a:rPr>
              <a:t>is the </a:t>
            </a:r>
            <a:r>
              <a:rPr dirty="0" sz="1400" spc="-5" i="1">
                <a:latin typeface="Times New Roman"/>
                <a:cs typeface="Times New Roman"/>
              </a:rPr>
              <a:t>m</a:t>
            </a:r>
            <a:r>
              <a:rPr dirty="0" sz="1400" spc="-5">
                <a:latin typeface="Times New Roman"/>
                <a:cs typeface="Times New Roman"/>
              </a:rPr>
              <a:t>th</a:t>
            </a:r>
            <a:r>
              <a:rPr dirty="0" sz="1400" spc="-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voltage.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To illustrate </a:t>
            </a:r>
            <a:r>
              <a:rPr dirty="0" sz="1400" spc="-10">
                <a:latin typeface="Times New Roman"/>
                <a:cs typeface="Times New Roman"/>
              </a:rPr>
              <a:t>KVL, </a:t>
            </a:r>
            <a:r>
              <a:rPr dirty="0" sz="1400" spc="-5">
                <a:latin typeface="Times New Roman"/>
                <a:cs typeface="Times New Roman"/>
              </a:rPr>
              <a:t>consider the circuit in Fig. </a:t>
            </a:r>
            <a:r>
              <a:rPr dirty="0" sz="1400">
                <a:latin typeface="Times New Roman"/>
                <a:cs typeface="Times New Roman"/>
              </a:rPr>
              <a:t>8. </a:t>
            </a:r>
            <a:r>
              <a:rPr dirty="0" sz="1400" spc="-5">
                <a:latin typeface="Times New Roman"/>
                <a:cs typeface="Times New Roman"/>
              </a:rPr>
              <a:t>The sign on each voltage 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polarity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terminal  encountered  first  </a:t>
            </a:r>
            <a:r>
              <a:rPr dirty="0" sz="1400" spc="-10">
                <a:latin typeface="Times New Roman"/>
                <a:cs typeface="Times New Roman"/>
              </a:rPr>
              <a:t>as  </a:t>
            </a:r>
            <a:r>
              <a:rPr dirty="0" sz="1400" spc="-5">
                <a:latin typeface="Times New Roman"/>
                <a:cs typeface="Times New Roman"/>
              </a:rPr>
              <a:t>we  travel  around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loop.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start with </a:t>
            </a:r>
            <a:r>
              <a:rPr dirty="0" sz="1400">
                <a:latin typeface="Times New Roman"/>
                <a:cs typeface="Times New Roman"/>
              </a:rPr>
              <a:t>any branch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go around the loop </a:t>
            </a:r>
            <a:r>
              <a:rPr dirty="0" sz="1400" spc="-10">
                <a:latin typeface="Times New Roman"/>
                <a:cs typeface="Times New Roman"/>
              </a:rPr>
              <a:t>either  </a:t>
            </a:r>
            <a:r>
              <a:rPr dirty="0" sz="1400" spc="-5">
                <a:latin typeface="Times New Roman"/>
                <a:cs typeface="Times New Roman"/>
              </a:rPr>
              <a:t>clockwise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counterclockwise. Suppose we start with the voltage source  and  </a:t>
            </a:r>
            <a:r>
              <a:rPr dirty="0" sz="1400">
                <a:latin typeface="Times New Roman"/>
                <a:cs typeface="Times New Roman"/>
              </a:rPr>
              <a:t>go  </a:t>
            </a:r>
            <a:r>
              <a:rPr dirty="0" sz="1400" spc="-5">
                <a:latin typeface="Times New Roman"/>
                <a:cs typeface="Times New Roman"/>
              </a:rPr>
              <a:t>clockwise  around  the  loop  </a:t>
            </a:r>
            <a:r>
              <a:rPr dirty="0" sz="1400">
                <a:latin typeface="Times New Roman"/>
                <a:cs typeface="Times New Roman"/>
              </a:rPr>
              <a:t>as  </a:t>
            </a:r>
            <a:r>
              <a:rPr dirty="0" sz="1400" spc="-5">
                <a:latin typeface="Times New Roman"/>
                <a:cs typeface="Times New Roman"/>
              </a:rPr>
              <a:t>shown;  then  voltages  would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70"/>
              </a:spcBef>
            </a:pPr>
            <a:r>
              <a:rPr dirty="0" sz="1400" spc="5">
                <a:latin typeface="Cambria Math"/>
                <a:cs typeface="Cambria Math"/>
              </a:rPr>
              <a:t>−𝑣</a:t>
            </a:r>
            <a:r>
              <a:rPr dirty="0" baseline="-16666" sz="1500" spc="7">
                <a:latin typeface="Cambria Math"/>
                <a:cs typeface="Cambria Math"/>
              </a:rPr>
              <a:t>1</a:t>
            </a:r>
            <a:r>
              <a:rPr dirty="0" sz="1400" spc="5">
                <a:latin typeface="Cambria Math"/>
                <a:cs typeface="Cambria Math"/>
              </a:rPr>
              <a:t>, </a:t>
            </a:r>
            <a:r>
              <a:rPr dirty="0" sz="1400" spc="15">
                <a:latin typeface="Cambria Math"/>
                <a:cs typeface="Cambria Math"/>
              </a:rPr>
              <a:t>+𝑣</a:t>
            </a:r>
            <a:r>
              <a:rPr dirty="0" baseline="-16666" sz="1500" spc="22">
                <a:latin typeface="Cambria Math"/>
                <a:cs typeface="Cambria Math"/>
              </a:rPr>
              <a:t>2</a:t>
            </a:r>
            <a:r>
              <a:rPr dirty="0" sz="1400" spc="15">
                <a:latin typeface="Cambria Math"/>
                <a:cs typeface="Cambria Math"/>
              </a:rPr>
              <a:t>, +𝑣</a:t>
            </a:r>
            <a:r>
              <a:rPr dirty="0" baseline="-16666" sz="1500" spc="22">
                <a:latin typeface="Cambria Math"/>
                <a:cs typeface="Cambria Math"/>
              </a:rPr>
              <a:t>3</a:t>
            </a:r>
            <a:r>
              <a:rPr dirty="0" sz="1400" spc="15">
                <a:latin typeface="Cambria Math"/>
                <a:cs typeface="Cambria Math"/>
              </a:rPr>
              <a:t>, </a:t>
            </a:r>
            <a:r>
              <a:rPr dirty="0" sz="1400" spc="-20">
                <a:latin typeface="Cambria Math"/>
                <a:cs typeface="Cambria Math"/>
              </a:rPr>
              <a:t>−𝑣</a:t>
            </a:r>
            <a:r>
              <a:rPr dirty="0" baseline="-16666" sz="1500" spc="-30">
                <a:latin typeface="Cambria Math"/>
                <a:cs typeface="Cambria Math"/>
              </a:rPr>
              <a:t>4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>
                <a:latin typeface="Cambria Math"/>
                <a:cs typeface="Cambria Math"/>
              </a:rPr>
              <a:t>+𝑣</a:t>
            </a:r>
            <a:r>
              <a:rPr dirty="0" baseline="-16666" sz="1500">
                <a:latin typeface="Cambria Math"/>
                <a:cs typeface="Cambria Math"/>
              </a:rPr>
              <a:t>5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r>
              <a:rPr dirty="0" sz="1400" spc="-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order.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7312532"/>
            <a:ext cx="5297170" cy="22072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254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6500"/>
              </a:lnSpc>
              <a:spcBef>
                <a:spcPts val="750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example,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reach </a:t>
            </a:r>
            <a:r>
              <a:rPr dirty="0" sz="1400" spc="-5">
                <a:latin typeface="Times New Roman"/>
                <a:cs typeface="Times New Roman"/>
              </a:rPr>
              <a:t>branch </a:t>
            </a:r>
            <a:r>
              <a:rPr dirty="0" sz="1400">
                <a:latin typeface="Times New Roman"/>
                <a:cs typeface="Times New Roman"/>
              </a:rPr>
              <a:t>3, </a:t>
            </a:r>
            <a:r>
              <a:rPr dirty="0" sz="1400" spc="-5">
                <a:latin typeface="Times New Roman"/>
                <a:cs typeface="Times New Roman"/>
              </a:rPr>
              <a:t>the positive terminal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met first;  hence, we have</a:t>
            </a:r>
            <a:r>
              <a:rPr dirty="0" sz="1400" spc="-5">
                <a:latin typeface="Cambria Math"/>
                <a:cs typeface="Cambria Math"/>
              </a:rPr>
              <a:t>, </a:t>
            </a:r>
            <a:r>
              <a:rPr dirty="0" sz="1400" spc="15">
                <a:latin typeface="Cambria Math"/>
                <a:cs typeface="Cambria Math"/>
              </a:rPr>
              <a:t>+𝑣</a:t>
            </a:r>
            <a:r>
              <a:rPr dirty="0" baseline="-16666" sz="1500" spc="22">
                <a:latin typeface="Cambria Math"/>
                <a:cs typeface="Cambria Math"/>
              </a:rPr>
              <a:t>3</a:t>
            </a:r>
            <a:r>
              <a:rPr dirty="0" sz="1400" spc="15">
                <a:latin typeface="Cambria Math"/>
                <a:cs typeface="Cambria Math"/>
              </a:rPr>
              <a:t>.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branch </a:t>
            </a:r>
            <a:r>
              <a:rPr dirty="0" sz="1400">
                <a:latin typeface="Times New Roman"/>
                <a:cs typeface="Times New Roman"/>
              </a:rPr>
              <a:t>4, </a:t>
            </a:r>
            <a:r>
              <a:rPr dirty="0" sz="1400" spc="-5">
                <a:latin typeface="Times New Roman"/>
                <a:cs typeface="Times New Roman"/>
              </a:rPr>
              <a:t>we reach the negative terminal first;  hence, </a:t>
            </a:r>
            <a:r>
              <a:rPr dirty="0" sz="1400" spc="-15">
                <a:latin typeface="Cambria Math"/>
                <a:cs typeface="Cambria Math"/>
              </a:rPr>
              <a:t>−𝑣</a:t>
            </a:r>
            <a:r>
              <a:rPr dirty="0" baseline="-16666" sz="1500" spc="-22">
                <a:latin typeface="Cambria Math"/>
                <a:cs typeface="Cambria Math"/>
              </a:rPr>
              <a:t>4 </a:t>
            </a:r>
            <a:r>
              <a:rPr dirty="0" sz="1400" spc="-5">
                <a:latin typeface="Times New Roman"/>
                <a:cs typeface="Times New Roman"/>
              </a:rPr>
              <a:t>Thus, KVL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yields</a:t>
            </a:r>
            <a:endParaRPr sz="1400">
              <a:latin typeface="Times New Roman"/>
              <a:cs typeface="Times New Roman"/>
            </a:endParaRPr>
          </a:p>
          <a:p>
            <a:pPr algn="ctr" marL="5080">
              <a:lnSpc>
                <a:spcPct val="100000"/>
              </a:lnSpc>
              <a:spcBef>
                <a:spcPts val="805"/>
              </a:spcBef>
            </a:pPr>
            <a:r>
              <a:rPr dirty="0" sz="1400" spc="-10">
                <a:latin typeface="Cambria Math"/>
                <a:cs typeface="Cambria Math"/>
              </a:rPr>
              <a:t>−𝑣</a:t>
            </a:r>
            <a:r>
              <a:rPr dirty="0" baseline="-16666" sz="1500" spc="-15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5">
                <a:latin typeface="Cambria Math"/>
                <a:cs typeface="Cambria Math"/>
              </a:rPr>
              <a:t>𝑣</a:t>
            </a:r>
            <a:r>
              <a:rPr dirty="0" baseline="-16666" sz="1500" spc="7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5">
                <a:latin typeface="Cambria Math"/>
                <a:cs typeface="Cambria Math"/>
              </a:rPr>
              <a:t>𝑣</a:t>
            </a:r>
            <a:r>
              <a:rPr dirty="0" baseline="-16666" sz="1500" spc="7">
                <a:latin typeface="Cambria Math"/>
                <a:cs typeface="Cambria Math"/>
              </a:rPr>
              <a:t>3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25">
                <a:latin typeface="Cambria Math"/>
                <a:cs typeface="Cambria Math"/>
              </a:rPr>
              <a:t>𝑣</a:t>
            </a:r>
            <a:r>
              <a:rPr dirty="0" baseline="-16666" sz="1500" spc="-37">
                <a:latin typeface="Cambria Math"/>
                <a:cs typeface="Cambria Math"/>
              </a:rPr>
              <a:t>4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5">
                <a:latin typeface="Cambria Math"/>
                <a:cs typeface="Cambria Math"/>
              </a:rPr>
              <a:t>𝑣</a:t>
            </a:r>
            <a:r>
              <a:rPr dirty="0" baseline="-16666" sz="1500" spc="7">
                <a:latin typeface="Cambria Math"/>
                <a:cs typeface="Cambria Math"/>
              </a:rPr>
              <a:t>5 </a:t>
            </a:r>
            <a:r>
              <a:rPr dirty="0" sz="1400">
                <a:latin typeface="Cambria Math"/>
                <a:cs typeface="Cambria Math"/>
              </a:rPr>
              <a:t>= 0</a:t>
            </a:r>
            <a:endParaRPr sz="1400">
              <a:latin typeface="Cambria Math"/>
              <a:cs typeface="Cambria Math"/>
            </a:endParaRPr>
          </a:p>
          <a:p>
            <a:pPr algn="just" marL="12700">
              <a:lnSpc>
                <a:spcPct val="100000"/>
              </a:lnSpc>
              <a:spcBef>
                <a:spcPts val="720"/>
              </a:spcBef>
            </a:pPr>
            <a:r>
              <a:rPr dirty="0" sz="1400" spc="-5">
                <a:latin typeface="Times New Roman"/>
                <a:cs typeface="Times New Roman"/>
              </a:rPr>
              <a:t>Rearranging terms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gives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95"/>
              </a:spcBef>
            </a:pPr>
            <a:r>
              <a:rPr dirty="0" sz="1400" spc="5">
                <a:latin typeface="Cambria Math"/>
                <a:cs typeface="Cambria Math"/>
              </a:rPr>
              <a:t>𝑣</a:t>
            </a:r>
            <a:r>
              <a:rPr dirty="0" baseline="-16666" sz="1500" spc="7">
                <a:latin typeface="Cambria Math"/>
                <a:cs typeface="Cambria Math"/>
              </a:rPr>
              <a:t>2 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5">
                <a:latin typeface="Cambria Math"/>
                <a:cs typeface="Cambria Math"/>
              </a:rPr>
              <a:t>𝑣</a:t>
            </a:r>
            <a:r>
              <a:rPr dirty="0" baseline="-16666" sz="1500" spc="7">
                <a:latin typeface="Cambria Math"/>
                <a:cs typeface="Cambria Math"/>
              </a:rPr>
              <a:t>3 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5">
                <a:latin typeface="Cambria Math"/>
                <a:cs typeface="Cambria Math"/>
              </a:rPr>
              <a:t>𝑣</a:t>
            </a:r>
            <a:r>
              <a:rPr dirty="0" baseline="-16666" sz="1500" spc="7">
                <a:latin typeface="Cambria Math"/>
                <a:cs typeface="Cambria Math"/>
              </a:rPr>
              <a:t>5 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15">
                <a:latin typeface="Cambria Math"/>
                <a:cs typeface="Cambria Math"/>
              </a:rPr>
              <a:t>𝑣</a:t>
            </a:r>
            <a:r>
              <a:rPr dirty="0" baseline="-16666" sz="1500" spc="-22">
                <a:latin typeface="Cambria Math"/>
                <a:cs typeface="Cambria Math"/>
              </a:rPr>
              <a:t>1 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1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𝑣</a:t>
            </a:r>
            <a:r>
              <a:rPr dirty="0" baseline="-16666" sz="1500" spc="-37">
                <a:latin typeface="Cambria Math"/>
                <a:cs typeface="Cambria Math"/>
              </a:rPr>
              <a:t>4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461529" y="5766858"/>
            <a:ext cx="2533592" cy="14217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79373" y="7710957"/>
            <a:ext cx="2280150" cy="19509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30604" y="429259"/>
            <a:ext cx="5302250" cy="3469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635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9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Which may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interpreted </a:t>
            </a:r>
            <a:r>
              <a:rPr dirty="0" sz="140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dirty="0" sz="1400" spc="-5" b="1" i="1">
                <a:latin typeface="Times New Roman"/>
                <a:cs typeface="Times New Roman"/>
              </a:rPr>
              <a:t>Sum </a:t>
            </a:r>
            <a:r>
              <a:rPr dirty="0" sz="1400" b="1" i="1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voltage drops </a:t>
            </a:r>
            <a:r>
              <a:rPr dirty="0" sz="1400" b="1" i="1">
                <a:latin typeface="Times New Roman"/>
                <a:cs typeface="Times New Roman"/>
              </a:rPr>
              <a:t>= </a:t>
            </a:r>
            <a:r>
              <a:rPr dirty="0" sz="1400" spc="-10" b="1" i="1">
                <a:latin typeface="Times New Roman"/>
                <a:cs typeface="Times New Roman"/>
              </a:rPr>
              <a:t>Sum </a:t>
            </a:r>
            <a:r>
              <a:rPr dirty="0" sz="1400" b="1" i="1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voltage</a:t>
            </a:r>
            <a:r>
              <a:rPr dirty="0" sz="1400" spc="2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rises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695"/>
              </a:spcBef>
            </a:pPr>
            <a:r>
              <a:rPr dirty="0" sz="1400" spc="-5">
                <a:latin typeface="Times New Roman"/>
                <a:cs typeface="Times New Roman"/>
              </a:rPr>
              <a:t>When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voltage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sources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connected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series,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KVL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applied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to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obtain the total voltage. The combined voltage is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algebraic </a:t>
            </a:r>
            <a:r>
              <a:rPr dirty="0" sz="1400">
                <a:latin typeface="Times New Roman"/>
                <a:cs typeface="Times New Roman"/>
              </a:rPr>
              <a:t>sum of </a:t>
            </a:r>
            <a:r>
              <a:rPr dirty="0" sz="1400" spc="-5">
                <a:latin typeface="Times New Roman"/>
                <a:cs typeface="Times New Roman"/>
              </a:rPr>
              <a:t>the  voltages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individual sources.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example,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voltage sources  shown in Fig. 9(a), the combined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equivalent </a:t>
            </a:r>
            <a:r>
              <a:rPr dirty="0" sz="1400">
                <a:latin typeface="Times New Roman"/>
                <a:cs typeface="Times New Roman"/>
              </a:rPr>
              <a:t>voltage </a:t>
            </a:r>
            <a:r>
              <a:rPr dirty="0" sz="1400" spc="-5">
                <a:latin typeface="Times New Roman"/>
                <a:cs typeface="Times New Roman"/>
              </a:rPr>
              <a:t>source </a:t>
            </a:r>
            <a:r>
              <a:rPr dirty="0" sz="1400">
                <a:latin typeface="Times New Roman"/>
                <a:cs typeface="Times New Roman"/>
              </a:rPr>
              <a:t>in Fig. </a:t>
            </a:r>
            <a:r>
              <a:rPr dirty="0" sz="1400" spc="-5">
                <a:latin typeface="Times New Roman"/>
                <a:cs typeface="Times New Roman"/>
              </a:rPr>
              <a:t>9(b) 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obtained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applying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KVL.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805"/>
              </a:spcBef>
            </a:pPr>
            <a:r>
              <a:rPr dirty="0" sz="1400" spc="-20">
                <a:latin typeface="Cambria Math"/>
                <a:cs typeface="Cambria Math"/>
              </a:rPr>
              <a:t>−𝑉</a:t>
            </a:r>
            <a:r>
              <a:rPr dirty="0" baseline="-16666" sz="1500" spc="-30">
                <a:latin typeface="Cambria Math"/>
                <a:cs typeface="Cambria Math"/>
              </a:rPr>
              <a:t>𝑎𝑏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105">
                <a:latin typeface="Cambria Math"/>
                <a:cs typeface="Cambria Math"/>
              </a:rPr>
              <a:t>𝑉</a:t>
            </a:r>
            <a:r>
              <a:rPr dirty="0" baseline="-16666" sz="1500" spc="-157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85">
                <a:latin typeface="Cambria Math"/>
                <a:cs typeface="Cambria Math"/>
              </a:rPr>
              <a:t>𝑉</a:t>
            </a:r>
            <a:r>
              <a:rPr dirty="0" baseline="-16666" sz="1500" spc="-127">
                <a:latin typeface="Cambria Math"/>
                <a:cs typeface="Cambria Math"/>
              </a:rPr>
              <a:t>2 </a:t>
            </a:r>
            <a:r>
              <a:rPr dirty="0" baseline="-16666" sz="1500" spc="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85">
                <a:latin typeface="Cambria Math"/>
                <a:cs typeface="Cambria Math"/>
              </a:rPr>
              <a:t>𝑉</a:t>
            </a:r>
            <a:r>
              <a:rPr dirty="0" baseline="-16666" sz="1500" spc="-127">
                <a:latin typeface="Cambria Math"/>
                <a:cs typeface="Cambria Math"/>
              </a:rPr>
              <a:t>3 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-1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  <a:p>
            <a:pPr algn="just" marL="12700">
              <a:lnSpc>
                <a:spcPct val="100000"/>
              </a:lnSpc>
              <a:spcBef>
                <a:spcPts val="720"/>
              </a:spcBef>
            </a:pPr>
            <a:r>
              <a:rPr dirty="0" sz="1400" spc="-5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  <a:p>
            <a:pPr algn="ctr" marR="1270">
              <a:lnSpc>
                <a:spcPct val="100000"/>
              </a:lnSpc>
              <a:spcBef>
                <a:spcPts val="795"/>
              </a:spcBef>
            </a:pPr>
            <a:r>
              <a:rPr dirty="0" sz="1400" spc="-25">
                <a:latin typeface="Cambria Math"/>
                <a:cs typeface="Cambria Math"/>
              </a:rPr>
              <a:t>𝑉</a:t>
            </a:r>
            <a:r>
              <a:rPr dirty="0" baseline="-16666" sz="1500" spc="-37">
                <a:latin typeface="Cambria Math"/>
                <a:cs typeface="Cambria Math"/>
              </a:rPr>
              <a:t>𝑎𝑏  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105">
                <a:latin typeface="Cambria Math"/>
                <a:cs typeface="Cambria Math"/>
              </a:rPr>
              <a:t>𝑉</a:t>
            </a:r>
            <a:r>
              <a:rPr dirty="0" baseline="-16666" sz="1500" spc="-157">
                <a:latin typeface="Cambria Math"/>
                <a:cs typeface="Cambria Math"/>
              </a:rPr>
              <a:t>1   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85">
                <a:latin typeface="Cambria Math"/>
                <a:cs typeface="Cambria Math"/>
              </a:rPr>
              <a:t>𝑉</a:t>
            </a:r>
            <a:r>
              <a:rPr dirty="0" baseline="-16666" sz="1500" spc="-127">
                <a:latin typeface="Cambria Math"/>
                <a:cs typeface="Cambria Math"/>
              </a:rPr>
              <a:t>2 </a:t>
            </a:r>
            <a:r>
              <a:rPr dirty="0" baseline="-16666" sz="1500" spc="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-160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𝑉</a:t>
            </a:r>
            <a:r>
              <a:rPr dirty="0" baseline="-16666" sz="1500" spc="-127">
                <a:latin typeface="Cambria Math"/>
                <a:cs typeface="Cambria Math"/>
              </a:rPr>
              <a:t>3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81529" y="6934580"/>
            <a:ext cx="339471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Times New Roman"/>
                <a:cs typeface="Times New Roman"/>
              </a:rPr>
              <a:t>Fig. </a:t>
            </a:r>
            <a:r>
              <a:rPr dirty="0" sz="900">
                <a:latin typeface="Times New Roman"/>
                <a:cs typeface="Times New Roman"/>
              </a:rPr>
              <a:t>9 </a:t>
            </a:r>
            <a:r>
              <a:rPr dirty="0" sz="900" spc="-5">
                <a:latin typeface="Times New Roman"/>
                <a:cs typeface="Times New Roman"/>
              </a:rPr>
              <a:t>Voltage sources </a:t>
            </a:r>
            <a:r>
              <a:rPr dirty="0" sz="900">
                <a:latin typeface="Times New Roman"/>
                <a:cs typeface="Times New Roman"/>
              </a:rPr>
              <a:t>in </a:t>
            </a:r>
            <a:r>
              <a:rPr dirty="0" sz="900" spc="-5">
                <a:latin typeface="Times New Roman"/>
                <a:cs typeface="Times New Roman"/>
              </a:rPr>
              <a:t>series: </a:t>
            </a:r>
            <a:r>
              <a:rPr dirty="0" sz="900" spc="-10">
                <a:latin typeface="Times New Roman"/>
                <a:cs typeface="Times New Roman"/>
              </a:rPr>
              <a:t>(a) </a:t>
            </a:r>
            <a:r>
              <a:rPr dirty="0" sz="900">
                <a:latin typeface="Times New Roman"/>
                <a:cs typeface="Times New Roman"/>
              </a:rPr>
              <a:t>original </a:t>
            </a:r>
            <a:r>
              <a:rPr dirty="0" sz="900" spc="-5">
                <a:latin typeface="Times New Roman"/>
                <a:cs typeface="Times New Roman"/>
              </a:rPr>
              <a:t>circuit, </a:t>
            </a:r>
            <a:r>
              <a:rPr dirty="0" sz="900">
                <a:latin typeface="Times New Roman"/>
                <a:cs typeface="Times New Roman"/>
              </a:rPr>
              <a:t>(b) </a:t>
            </a:r>
            <a:r>
              <a:rPr dirty="0" sz="900" spc="-5">
                <a:latin typeface="Times New Roman"/>
                <a:cs typeface="Times New Roman"/>
              </a:rPr>
              <a:t>equivalent</a:t>
            </a:r>
            <a:r>
              <a:rPr dirty="0" sz="900" spc="105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circuit.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7198232"/>
            <a:ext cx="48094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 </a:t>
            </a:r>
            <a:r>
              <a:rPr dirty="0" sz="1400" b="1" i="1">
                <a:latin typeface="Times New Roman"/>
                <a:cs typeface="Times New Roman"/>
              </a:rPr>
              <a:t>6: </a:t>
            </a:r>
            <a:r>
              <a:rPr dirty="0" sz="1400" spc="-5" b="1" i="1">
                <a:latin typeface="Times New Roman"/>
                <a:cs typeface="Times New Roman"/>
              </a:rPr>
              <a:t>For </a:t>
            </a:r>
            <a:r>
              <a:rPr dirty="0" sz="140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circuit </a:t>
            </a:r>
            <a:r>
              <a:rPr dirty="0" sz="1400" b="1" i="1">
                <a:latin typeface="Times New Roman"/>
                <a:cs typeface="Times New Roman"/>
              </a:rPr>
              <a:t>in </a:t>
            </a:r>
            <a:r>
              <a:rPr dirty="0" sz="1400" spc="-5" b="1" i="1">
                <a:latin typeface="Times New Roman"/>
                <a:cs typeface="Times New Roman"/>
              </a:rPr>
              <a:t>Fig. 10(a), find voltages </a:t>
            </a:r>
            <a:r>
              <a:rPr dirty="0" sz="1400" spc="-5">
                <a:latin typeface="Cambria Math"/>
                <a:cs typeface="Cambria Math"/>
              </a:rPr>
              <a:t>𝒗</a:t>
            </a:r>
            <a:r>
              <a:rPr dirty="0" baseline="-16666" sz="1500" spc="-7">
                <a:latin typeface="Cambria Math"/>
                <a:cs typeface="Cambria Math"/>
              </a:rPr>
              <a:t>𝟏 </a:t>
            </a:r>
            <a:r>
              <a:rPr dirty="0" sz="1400" spc="-5" b="1" i="1">
                <a:latin typeface="Times New Roman"/>
                <a:cs typeface="Times New Roman"/>
              </a:rPr>
              <a:t>and</a:t>
            </a:r>
            <a:r>
              <a:rPr dirty="0" sz="1400" spc="25" b="1" i="1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𝒗</a:t>
            </a:r>
            <a:r>
              <a:rPr dirty="0" baseline="-16666" sz="1500" spc="22">
                <a:latin typeface="Cambria Math"/>
                <a:cs typeface="Cambria Math"/>
              </a:rPr>
              <a:t>𝟐</a:t>
            </a:r>
            <a:r>
              <a:rPr dirty="0" sz="1400" spc="15" b="1" i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9362643"/>
            <a:ext cx="4552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Fig.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67762" y="3994784"/>
            <a:ext cx="3962172" cy="27724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Shamfuture</dc:creator>
  <dcterms:created xsi:type="dcterms:W3CDTF">2018-10-21T20:44:25Z</dcterms:created>
  <dcterms:modified xsi:type="dcterms:W3CDTF">2018-10-21T20:44:25Z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2017-11-27T00:00:00Z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2018-10-21T00:00:00Z</vt:filetime>
  </property>
</Properties>
</file>